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media/image27.jpg" ContentType="image/jp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2" r:id="rId5"/>
    <p:sldMasterId id="2147483756" r:id="rId6"/>
    <p:sldMasterId id="2147483768" r:id="rId7"/>
  </p:sldMasterIdLst>
  <p:notesMasterIdLst>
    <p:notesMasterId r:id="rId37"/>
  </p:notesMasterIdLst>
  <p:handoutMasterIdLst>
    <p:handoutMasterId r:id="rId38"/>
  </p:handoutMasterIdLst>
  <p:sldIdLst>
    <p:sldId id="1508" r:id="rId8"/>
    <p:sldId id="1521" r:id="rId9"/>
    <p:sldId id="1534" r:id="rId10"/>
    <p:sldId id="1527" r:id="rId11"/>
    <p:sldId id="1554" r:id="rId12"/>
    <p:sldId id="1555" r:id="rId13"/>
    <p:sldId id="1556" r:id="rId14"/>
    <p:sldId id="1557" r:id="rId15"/>
    <p:sldId id="1558" r:id="rId16"/>
    <p:sldId id="1559" r:id="rId17"/>
    <p:sldId id="1535" r:id="rId18"/>
    <p:sldId id="1528" r:id="rId19"/>
    <p:sldId id="1560" r:id="rId20"/>
    <p:sldId id="1561" r:id="rId21"/>
    <p:sldId id="1562" r:id="rId22"/>
    <p:sldId id="1563" r:id="rId23"/>
    <p:sldId id="1536" r:id="rId24"/>
    <p:sldId id="1529" r:id="rId25"/>
    <p:sldId id="1564" r:id="rId26"/>
    <p:sldId id="1565" r:id="rId27"/>
    <p:sldId id="1566" r:id="rId28"/>
    <p:sldId id="1567" r:id="rId29"/>
    <p:sldId id="1518" r:id="rId30"/>
    <p:sldId id="1502" r:id="rId31"/>
    <p:sldId id="1568" r:id="rId32"/>
    <p:sldId id="1569" r:id="rId33"/>
    <p:sldId id="1537" r:id="rId34"/>
    <p:sldId id="1497" r:id="rId35"/>
    <p:sldId id="1464" r:id="rId3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24">
          <p15:clr>
            <a:srgbClr val="A4A3A4"/>
          </p15:clr>
        </p15:guide>
        <p15:guide id="2" orient="horz" pos="1718">
          <p15:clr>
            <a:srgbClr val="A4A3A4"/>
          </p15:clr>
        </p15:guide>
        <p15:guide id="3" pos="208">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eth Lugg" initials="GL" lastIdx="1" clrIdx="0"/>
  <p:cmAuthor id="2" name="lhonnold@destumpartners.onmicrosoft.com" initials="l" lastIdx="17" clrIdx="1"/>
  <p:cmAuthor id="3" name="Microsoft Office User" initials="MOU" lastIdx="36"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1DF"/>
    <a:srgbClr val="CC0066"/>
    <a:srgbClr val="00133A"/>
    <a:srgbClr val="33CCFF"/>
    <a:srgbClr val="0000FF"/>
    <a:srgbClr val="CC0099"/>
    <a:srgbClr val="002060"/>
    <a:srgbClr val="1B67B3"/>
    <a:srgbClr val="E72408"/>
    <a:srgbClr val="DEB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24" autoAdjust="0"/>
    <p:restoredTop sz="94238" autoAdjust="0"/>
  </p:normalViewPr>
  <p:slideViewPr>
    <p:cSldViewPr snapToGrid="0">
      <p:cViewPr varScale="1">
        <p:scale>
          <a:sx n="90" d="100"/>
          <a:sy n="90" d="100"/>
        </p:scale>
        <p:origin x="1032" y="200"/>
      </p:cViewPr>
      <p:guideLst>
        <p:guide orient="horz" pos="3824"/>
        <p:guide orient="horz" pos="1718"/>
        <p:guide pos="208"/>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76" d="100"/>
          <a:sy n="76" d="100"/>
        </p:scale>
        <p:origin x="-2076"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commentAuthors" Target="commentAuthors.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5B538E68-2801-48E1-8D8B-913BA38F0B04}" type="datetimeFigureOut">
              <a:rPr lang="en-GB" smtClean="0"/>
              <a:t>11/08/2020</a:t>
            </a:fld>
            <a:endParaRPr lang="en-GB"/>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CCE12CA4-2FA7-41AA-AD44-857C276CD127}" type="slidenum">
              <a:rPr lang="en-GB" smtClean="0"/>
              <a:t>‹#›</a:t>
            </a:fld>
            <a:endParaRPr lang="en-GB"/>
          </a:p>
        </p:txBody>
      </p:sp>
    </p:spTree>
    <p:extLst>
      <p:ext uri="{BB962C8B-B14F-4D97-AF65-F5344CB8AC3E}">
        <p14:creationId xmlns:p14="http://schemas.microsoft.com/office/powerpoint/2010/main" val="950625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6F359E8-D9B3-4F5D-8210-6EFBE83F2E76}" type="datetimeFigureOut">
              <a:rPr lang="en-US" smtClean="0"/>
              <a:t>8/11/20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D8ABC4A-83C5-440A-8C63-7C469AE56783}" type="slidenum">
              <a:rPr lang="en-US" smtClean="0"/>
              <a:t>‹#›</a:t>
            </a:fld>
            <a:endParaRPr lang="en-US" dirty="0"/>
          </a:p>
        </p:txBody>
      </p:sp>
    </p:spTree>
    <p:extLst>
      <p:ext uri="{BB962C8B-B14F-4D97-AF65-F5344CB8AC3E}">
        <p14:creationId xmlns:p14="http://schemas.microsoft.com/office/powerpoint/2010/main" val="2454607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8ABC4A-83C5-440A-8C63-7C469AE56783}" type="slidenum">
              <a:rPr lang="en-US" smtClean="0"/>
              <a:t>18</a:t>
            </a:fld>
            <a:endParaRPr lang="en-US" dirty="0"/>
          </a:p>
        </p:txBody>
      </p:sp>
    </p:spTree>
    <p:extLst>
      <p:ext uri="{BB962C8B-B14F-4D97-AF65-F5344CB8AC3E}">
        <p14:creationId xmlns:p14="http://schemas.microsoft.com/office/powerpoint/2010/main" val="1640739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8ABC4A-83C5-440A-8C63-7C469AE56783}" type="slidenum">
              <a:rPr lang="en-US" smtClean="0"/>
              <a:t>19</a:t>
            </a:fld>
            <a:endParaRPr lang="en-US" dirty="0"/>
          </a:p>
        </p:txBody>
      </p:sp>
    </p:spTree>
    <p:extLst>
      <p:ext uri="{BB962C8B-B14F-4D97-AF65-F5344CB8AC3E}">
        <p14:creationId xmlns:p14="http://schemas.microsoft.com/office/powerpoint/2010/main" val="2357287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8ABC4A-83C5-440A-8C63-7C469AE56783}" type="slidenum">
              <a:rPr lang="en-US" smtClean="0"/>
              <a:t>20</a:t>
            </a:fld>
            <a:endParaRPr lang="en-US" dirty="0"/>
          </a:p>
        </p:txBody>
      </p:sp>
    </p:spTree>
    <p:extLst>
      <p:ext uri="{BB962C8B-B14F-4D97-AF65-F5344CB8AC3E}">
        <p14:creationId xmlns:p14="http://schemas.microsoft.com/office/powerpoint/2010/main" val="3980085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8ABC4A-83C5-440A-8C63-7C469AE56783}" type="slidenum">
              <a:rPr lang="en-US" smtClean="0"/>
              <a:t>21</a:t>
            </a:fld>
            <a:endParaRPr lang="en-US" dirty="0"/>
          </a:p>
        </p:txBody>
      </p:sp>
    </p:spTree>
    <p:extLst>
      <p:ext uri="{BB962C8B-B14F-4D97-AF65-F5344CB8AC3E}">
        <p14:creationId xmlns:p14="http://schemas.microsoft.com/office/powerpoint/2010/main" val="754603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8ABC4A-83C5-440A-8C63-7C469AE56783}" type="slidenum">
              <a:rPr lang="en-US" smtClean="0"/>
              <a:t>22</a:t>
            </a:fld>
            <a:endParaRPr lang="en-US" dirty="0"/>
          </a:p>
        </p:txBody>
      </p:sp>
    </p:spTree>
    <p:extLst>
      <p:ext uri="{BB962C8B-B14F-4D97-AF65-F5344CB8AC3E}">
        <p14:creationId xmlns:p14="http://schemas.microsoft.com/office/powerpoint/2010/main" val="2116016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8ABC4A-83C5-440A-8C63-7C469AE56783}" type="slidenum">
              <a:rPr lang="en-US" smtClean="0"/>
              <a:t>25</a:t>
            </a:fld>
            <a:endParaRPr lang="en-US" dirty="0"/>
          </a:p>
        </p:txBody>
      </p:sp>
    </p:spTree>
    <p:extLst>
      <p:ext uri="{BB962C8B-B14F-4D97-AF65-F5344CB8AC3E}">
        <p14:creationId xmlns:p14="http://schemas.microsoft.com/office/powerpoint/2010/main" val="406152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8ABC4A-83C5-440A-8C63-7C469AE56783}" type="slidenum">
              <a:rPr lang="en-US" smtClean="0"/>
              <a:t>26</a:t>
            </a:fld>
            <a:endParaRPr lang="en-US" dirty="0"/>
          </a:p>
        </p:txBody>
      </p:sp>
    </p:spTree>
    <p:extLst>
      <p:ext uri="{BB962C8B-B14F-4D97-AF65-F5344CB8AC3E}">
        <p14:creationId xmlns:p14="http://schemas.microsoft.com/office/powerpoint/2010/main" val="4031953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Master" Target="../slideMasters/slideMaster2.xml"/><Relationship Id="rId6" Type="http://schemas.openxmlformats.org/officeDocument/2006/relationships/image" Target="../media/image4.jpeg"/><Relationship Id="rId5" Type="http://schemas.openxmlformats.org/officeDocument/2006/relationships/image" Target="../media/image5.jpeg"/><Relationship Id="rId4" Type="http://schemas.openxmlformats.org/officeDocument/2006/relationships/image" Target="../media/image9.jp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A56D4-2403-4E18-8D54-0A8E409DC8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6AEAF6-50E7-43E0-8E92-F21F84643A2E}"/>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392777-0490-4BB4-A64C-2AB5E54DD667}"/>
              </a:ext>
            </a:extLst>
          </p:cNvPr>
          <p:cNvSpPr>
            <a:spLocks noGrp="1"/>
          </p:cNvSpPr>
          <p:nvPr>
            <p:ph type="dt" sz="half" idx="10"/>
          </p:nvPr>
        </p:nvSpPr>
        <p:spPr/>
        <p:txBody>
          <a:bodyPr/>
          <a:lstStyle/>
          <a:p>
            <a:fld id="{BA0A95CA-391D-4E42-9970-4EF57688D379}" type="datetimeFigureOut">
              <a:rPr lang="en-US" smtClean="0"/>
              <a:t>8/11/20</a:t>
            </a:fld>
            <a:endParaRPr lang="en-US" dirty="0"/>
          </a:p>
        </p:txBody>
      </p:sp>
      <p:sp>
        <p:nvSpPr>
          <p:cNvPr id="5" name="Footer Placeholder 4">
            <a:extLst>
              <a:ext uri="{FF2B5EF4-FFF2-40B4-BE49-F238E27FC236}">
                <a16:creationId xmlns:a16="http://schemas.microsoft.com/office/drawing/2014/main" id="{3D48FC5C-0384-4E54-B6F8-F70953E2E6E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B5F5D11-A7B1-4DB9-8885-9245A7C8AF8E}"/>
              </a:ext>
            </a:extLst>
          </p:cNvPr>
          <p:cNvSpPr>
            <a:spLocks noGrp="1"/>
          </p:cNvSpPr>
          <p:nvPr>
            <p:ph type="sldNum" sz="quarter" idx="12"/>
          </p:nvPr>
        </p:nvSpPr>
        <p:spPr/>
        <p:txBody>
          <a:bodyPr/>
          <a:lstStyle/>
          <a:p>
            <a:fld id="{0989F2BC-8596-456E-8FDE-C2EE8B5BC767}" type="slidenum">
              <a:rPr lang="en-US" smtClean="0"/>
              <a:t>‹#›</a:t>
            </a:fld>
            <a:endParaRPr lang="en-US" dirty="0"/>
          </a:p>
        </p:txBody>
      </p:sp>
    </p:spTree>
    <p:extLst>
      <p:ext uri="{BB962C8B-B14F-4D97-AF65-F5344CB8AC3E}">
        <p14:creationId xmlns:p14="http://schemas.microsoft.com/office/powerpoint/2010/main" val="4248682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BECB9-9FD5-4A96-B762-4830403E12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653AD7-3DFD-49AE-B5C1-B7AABCDEE8F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38C3C7-9767-4425-A8C7-901A142611A4}"/>
              </a:ext>
            </a:extLst>
          </p:cNvPr>
          <p:cNvSpPr>
            <a:spLocks noGrp="1"/>
          </p:cNvSpPr>
          <p:nvPr>
            <p:ph type="dt" sz="half" idx="10"/>
          </p:nvPr>
        </p:nvSpPr>
        <p:spPr/>
        <p:txBody>
          <a:bodyPr/>
          <a:lstStyle/>
          <a:p>
            <a:fld id="{BA0A95CA-391D-4E42-9970-4EF57688D379}" type="datetimeFigureOut">
              <a:rPr lang="en-US" smtClean="0"/>
              <a:t>8/11/20</a:t>
            </a:fld>
            <a:endParaRPr lang="en-US" dirty="0"/>
          </a:p>
        </p:txBody>
      </p:sp>
      <p:sp>
        <p:nvSpPr>
          <p:cNvPr id="5" name="Footer Placeholder 4">
            <a:extLst>
              <a:ext uri="{FF2B5EF4-FFF2-40B4-BE49-F238E27FC236}">
                <a16:creationId xmlns:a16="http://schemas.microsoft.com/office/drawing/2014/main" id="{448052DF-FB06-4CF5-9A7E-831ADB75899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784611F-3C57-48A8-A3FC-715CA17A3F2B}"/>
              </a:ext>
            </a:extLst>
          </p:cNvPr>
          <p:cNvSpPr>
            <a:spLocks noGrp="1"/>
          </p:cNvSpPr>
          <p:nvPr>
            <p:ph type="sldNum" sz="quarter" idx="12"/>
          </p:nvPr>
        </p:nvSpPr>
        <p:spPr/>
        <p:txBody>
          <a:bodyPr/>
          <a:lstStyle/>
          <a:p>
            <a:fld id="{0989F2BC-8596-456E-8FDE-C2EE8B5BC767}" type="slidenum">
              <a:rPr lang="en-US" smtClean="0"/>
              <a:t>‹#›</a:t>
            </a:fld>
            <a:endParaRPr lang="en-US" dirty="0"/>
          </a:p>
        </p:txBody>
      </p:sp>
    </p:spTree>
    <p:extLst>
      <p:ext uri="{BB962C8B-B14F-4D97-AF65-F5344CB8AC3E}">
        <p14:creationId xmlns:p14="http://schemas.microsoft.com/office/powerpoint/2010/main" val="3596031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0ED523-277E-4A46-A9E4-E19DC5B072E7}"/>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9060A1-2939-440F-AC28-FABF8DFC9594}"/>
              </a:ext>
            </a:extLst>
          </p:cNvPr>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2A4867-3AF9-4015-8058-A0EB2D2CCED2}"/>
              </a:ext>
            </a:extLst>
          </p:cNvPr>
          <p:cNvSpPr>
            <a:spLocks noGrp="1"/>
          </p:cNvSpPr>
          <p:nvPr>
            <p:ph type="dt" sz="half" idx="10"/>
          </p:nvPr>
        </p:nvSpPr>
        <p:spPr/>
        <p:txBody>
          <a:bodyPr/>
          <a:lstStyle/>
          <a:p>
            <a:fld id="{BA0A95CA-391D-4E42-9970-4EF57688D379}" type="datetimeFigureOut">
              <a:rPr lang="en-US" smtClean="0"/>
              <a:t>8/11/20</a:t>
            </a:fld>
            <a:endParaRPr lang="en-US" dirty="0"/>
          </a:p>
        </p:txBody>
      </p:sp>
      <p:sp>
        <p:nvSpPr>
          <p:cNvPr id="5" name="Footer Placeholder 4">
            <a:extLst>
              <a:ext uri="{FF2B5EF4-FFF2-40B4-BE49-F238E27FC236}">
                <a16:creationId xmlns:a16="http://schemas.microsoft.com/office/drawing/2014/main" id="{EAFAB2B3-C10F-4B3B-A980-28E6ADC8F9B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F7B0E76-A08D-4BBD-8ABC-518E60F7EDA7}"/>
              </a:ext>
            </a:extLst>
          </p:cNvPr>
          <p:cNvSpPr>
            <a:spLocks noGrp="1"/>
          </p:cNvSpPr>
          <p:nvPr>
            <p:ph type="sldNum" sz="quarter" idx="12"/>
          </p:nvPr>
        </p:nvSpPr>
        <p:spPr/>
        <p:txBody>
          <a:bodyPr/>
          <a:lstStyle/>
          <a:p>
            <a:fld id="{0989F2BC-8596-456E-8FDE-C2EE8B5BC767}" type="slidenum">
              <a:rPr lang="en-US" smtClean="0"/>
              <a:t>‹#›</a:t>
            </a:fld>
            <a:endParaRPr lang="en-US" dirty="0"/>
          </a:p>
        </p:txBody>
      </p:sp>
    </p:spTree>
    <p:extLst>
      <p:ext uri="{BB962C8B-B14F-4D97-AF65-F5344CB8AC3E}">
        <p14:creationId xmlns:p14="http://schemas.microsoft.com/office/powerpoint/2010/main" val="1114427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12302" name="Picture 14" desc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27773"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userDrawn="1"/>
        </p:nvSpPr>
        <p:spPr>
          <a:xfrm>
            <a:off x="0" y="0"/>
            <a:ext cx="12191999" cy="6858000"/>
          </a:xfrm>
          <a:prstGeom prst="rect">
            <a:avLst/>
          </a:prstGeom>
          <a:solidFill>
            <a:schemeClr val="bg1">
              <a:lumMod val="9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2299" name="Picture 11" desc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35577" y="81057"/>
            <a:ext cx="6130693" cy="683297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B3A56D4-2403-4E18-8D54-0A8E409DC8E5}"/>
              </a:ext>
            </a:extLst>
          </p:cNvPr>
          <p:cNvSpPr>
            <a:spLocks noGrp="1"/>
          </p:cNvSpPr>
          <p:nvPr>
            <p:ph type="ctrTitle"/>
          </p:nvPr>
        </p:nvSpPr>
        <p:spPr>
          <a:xfrm>
            <a:off x="317500" y="2773363"/>
            <a:ext cx="7289800" cy="782638"/>
          </a:xfrm>
        </p:spPr>
        <p:txBody>
          <a:bodyPr lIns="0" anchor="b">
            <a:noAutofit/>
          </a:bodyPr>
          <a:lstStyle>
            <a:lvl1pPr algn="l">
              <a:defRPr sz="4400"/>
            </a:lvl1pPr>
          </a:lstStyle>
          <a:p>
            <a:r>
              <a:rPr lang="en-US" dirty="0"/>
              <a:t>Click to edit Master title style</a:t>
            </a:r>
          </a:p>
        </p:txBody>
      </p:sp>
      <p:sp>
        <p:nvSpPr>
          <p:cNvPr id="9" name="AutoShape 7"/>
          <p:cNvSpPr>
            <a:spLocks noChangeAspect="1" noChangeArrowheads="1" noTextEdit="1"/>
          </p:cNvSpPr>
          <p:nvPr userDrawn="1"/>
        </p:nvSpPr>
        <p:spPr bwMode="auto">
          <a:xfrm>
            <a:off x="0" y="0"/>
            <a:ext cx="71882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0"/>
          <p:cNvSpPr>
            <a:spLocks/>
          </p:cNvSpPr>
          <p:nvPr userDrawn="1"/>
        </p:nvSpPr>
        <p:spPr bwMode="auto">
          <a:xfrm>
            <a:off x="0" y="-3175"/>
            <a:ext cx="7185025" cy="1484313"/>
          </a:xfrm>
          <a:custGeom>
            <a:avLst/>
            <a:gdLst>
              <a:gd name="T0" fmla="*/ 4150 w 4526"/>
              <a:gd name="T1" fmla="*/ 0 h 935"/>
              <a:gd name="T2" fmla="*/ 0 w 4526"/>
              <a:gd name="T3" fmla="*/ 0 h 935"/>
              <a:gd name="T4" fmla="*/ 0 w 4526"/>
              <a:gd name="T5" fmla="*/ 935 h 935"/>
              <a:gd name="T6" fmla="*/ 4526 w 4526"/>
              <a:gd name="T7" fmla="*/ 935 h 935"/>
              <a:gd name="T8" fmla="*/ 4150 w 4526"/>
              <a:gd name="T9" fmla="*/ 0 h 935"/>
            </a:gdLst>
            <a:ahLst/>
            <a:cxnLst>
              <a:cxn ang="0">
                <a:pos x="T0" y="T1"/>
              </a:cxn>
              <a:cxn ang="0">
                <a:pos x="T2" y="T3"/>
              </a:cxn>
              <a:cxn ang="0">
                <a:pos x="T4" y="T5"/>
              </a:cxn>
              <a:cxn ang="0">
                <a:pos x="T6" y="T7"/>
              </a:cxn>
              <a:cxn ang="0">
                <a:pos x="T8" y="T9"/>
              </a:cxn>
            </a:cxnLst>
            <a:rect l="0" t="0" r="r" b="b"/>
            <a:pathLst>
              <a:path w="4526" h="935">
                <a:moveTo>
                  <a:pt x="4150" y="0"/>
                </a:moveTo>
                <a:lnTo>
                  <a:pt x="0" y="0"/>
                </a:lnTo>
                <a:lnTo>
                  <a:pt x="0" y="935"/>
                </a:lnTo>
                <a:lnTo>
                  <a:pt x="4526" y="935"/>
                </a:lnTo>
                <a:lnTo>
                  <a:pt x="415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9"/>
          <p:cNvSpPr>
            <a:spLocks/>
          </p:cNvSpPr>
          <p:nvPr userDrawn="1"/>
        </p:nvSpPr>
        <p:spPr bwMode="auto">
          <a:xfrm>
            <a:off x="0" y="-3176"/>
            <a:ext cx="6135577" cy="1267200"/>
          </a:xfrm>
          <a:custGeom>
            <a:avLst/>
            <a:gdLst>
              <a:gd name="T0" fmla="*/ 4150 w 4526"/>
              <a:gd name="T1" fmla="*/ 0 h 935"/>
              <a:gd name="T2" fmla="*/ 0 w 4526"/>
              <a:gd name="T3" fmla="*/ 0 h 935"/>
              <a:gd name="T4" fmla="*/ 0 w 4526"/>
              <a:gd name="T5" fmla="*/ 935 h 935"/>
              <a:gd name="T6" fmla="*/ 4526 w 4526"/>
              <a:gd name="T7" fmla="*/ 935 h 935"/>
              <a:gd name="T8" fmla="*/ 4150 w 4526"/>
              <a:gd name="T9" fmla="*/ 0 h 935"/>
            </a:gdLst>
            <a:ahLst/>
            <a:cxnLst>
              <a:cxn ang="0">
                <a:pos x="T0" y="T1"/>
              </a:cxn>
              <a:cxn ang="0">
                <a:pos x="T2" y="T3"/>
              </a:cxn>
              <a:cxn ang="0">
                <a:pos x="T4" y="T5"/>
              </a:cxn>
              <a:cxn ang="0">
                <a:pos x="T6" y="T7"/>
              </a:cxn>
              <a:cxn ang="0">
                <a:pos x="T8" y="T9"/>
              </a:cxn>
            </a:cxnLst>
            <a:rect l="0" t="0" r="r" b="b"/>
            <a:pathLst>
              <a:path w="4526" h="935">
                <a:moveTo>
                  <a:pt x="4150" y="0"/>
                </a:moveTo>
                <a:lnTo>
                  <a:pt x="0" y="0"/>
                </a:lnTo>
                <a:lnTo>
                  <a:pt x="0" y="935"/>
                </a:lnTo>
                <a:lnTo>
                  <a:pt x="4526" y="935"/>
                </a:lnTo>
                <a:lnTo>
                  <a:pt x="4150" y="0"/>
                </a:lnTo>
                <a:close/>
              </a:path>
            </a:pathLst>
          </a:custGeom>
          <a:solidFill>
            <a:srgbClr val="217DD9"/>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AutoShape 13" descr="data:image/jpeg;base64,/9j/4QAuRXhpZgAASUkqAAgAAAABAJiCAgAJAAAAGgAAAAAAAABCaWdzdG9jawAAAAD/7AARRHVja3kAAQAEAAAAKAAA/+EDqGh0dHA6Ly9ucy5hZG9iZS5jb20veGFwLzEuMC8APD94cGFja2V0IGJlZ2luPSLvu78iIGlkPSJXNU0wTXBDZWhpSHpyZVN6TlRjemtjOWQiPz4gPHg6eG1wbWV0YSB4bWxuczp4PSJhZG9iZTpuczptZXRhLyIgeDp4bXB0az0iQWRvYmUgWE1QIENvcmUgNS42LWMxMzIgNzkuMTU5Mjg0LCAyMDE2LzA0LzE5LTEzOjEzOjQwICAgICAgICAiPiA8cmRmOlJERiB4bWxuczpyZGY9Imh0dHA6Ly93d3cudzMub3JnLzE5OTkvMDIvMjItcmRmLXN5bnRheC1ucyMiPiA8cmRmOkRlc2NyaXB0aW9uIHJkZjphYm91dD0iIiB4bWxuczp4bXBNTT0iaHR0cDovL25zLmFkb2JlLmNvbS94YXAvMS4wL21tLyIgeG1sbnM6c3RSZWY9Imh0dHA6Ly9ucy5hZG9iZS5jb20veGFwLzEuMC9zVHlwZS9SZXNvdXJjZVJlZiMiIHhtbG5zOmRjPSJodHRwOi8vcHVybC5vcmcvZGMvZWxlbWVudHMvMS4xLyIgeG1sbnM6eG1wPSJodHRwOi8vbnMuYWRvYmUuY29tL3hhcC8xLjAvIiB4bXBNTTpEb2N1bWVudElEPSJ4bXAuZGlkOjQ3MDhEQTQ4RUU5MTExRTY4OEQ1REVEQzk2RTY4NEQyIiB4bXBNTTpJbnN0YW5jZUlEPSJ4bXAuaWlkOjQ3MDhEQTQ3RUU5MTExRTY4OEQ1REVEQzk2RTY4NEQyIiB4bXA6Q3JlYXRvclRvb2w9IkFkb2JlIFBob3Rvc2hvcCBDQyAyMDE1LjUgV2luZG93cyI+IDx4bXBNTTpEZXJpdmVkRnJvbSBzdFJlZjppbnN0YW5jZUlEPSJENjdGRjhBMDcyRUQ2RTk1QUU4NkZDNkVBMTgxQTE0MiIgc3RSZWY6ZG9jdW1lbnRJRD0iRDY3RkY4QTA3MkVENkU5NUFFODZGQzZFQTE4MUExNDIiLz4gPGRjOnJpZ2h0cz4gPHJkZjpBbHQ+IDxyZGY6bGkgeG1sOmxhbmc9IngtZGVmYXVsdCI+Qmlnc3RvY2s8L3JkZjpsaT4gPC9yZGY6QWx0PiA8L2RjOnJpZ2h0cz4gPC9yZGY6RGVzY3JpcHRpb24+IDwvcmRmOlJERj4gPC94OnhtcG1ldGE+IDw/eHBhY2tldCBlbmQ9InIiPz7/7QBUUGhvdG9zaG9wIDMuMAA4QklNBAQAAAAAABwcAVoAAxslRxwCAAACAAIcAnQACEJpZ3N0b2NrOEJJTQQlAAAAAAAQedQcs4S1GKyL8WIoauLwW//uAA5BZG9iZQBkwAAAAAH/2wCEAAwICAgJCAwJCQwRCwoLERUPDAwPFRgTExUTExgXEhQUFBQSFxcbHB4cGxckJCcnJCQ1MzMzNTs7Ozs7Ozs7OzsBDQsLDQ4NEA4OEBQODw4UFBARERAUHRQUFRQUHSUaFxcXFxolICMeHh4jICgoJSUoKDIyMDIyOzs7Ozs7Ozs7O//AABEIBGcF3AMBIgACEQEDEQH/xACiAAEBAQEBAQEBAAAAAAAAAAAAAQIDBAUGBwEBAQEBAQEBAAAAAAAAAAAAAAECAwQFBhABAQACAQMBBgMFBQcCBAYDAAERAgMhEgQxQVFhcTIFgSITkbFCIzOhwVJyFNHhYkMkNAaCFfCSslOi0mNzJRbxRDURAQEBAQABAwMEAgIBBAMAAAABEQIxIRIDQVEyYXGBEyIEkRSh8MHxQlJicv/aAAwDAQACEQMRAD8A/qoAAAAAAAAAAAAAAAAAAAAAAAAAAAAAAAAAAAAAAAAAAAAAAAAAAAAAAAAAAAAAAAAAAAAAAAAAAAAgAAAlVmgIqVREWoAAJUAEQVBQAQAAAUAAEVASo1UVEKqAiLRUZRpFREVFQAAABVZVBoAUSqlBmsVus1Ylc6jVZaZrerprXGOutSkdta7a1w0rtrXOukdYrOrTDcABRFQEtZtWsWrELU7ktRpG5WpXLLcqUjpK05ytxK0oCAglBUtS1m1ZE1bWLS1i1qRLVtYuyWsWrIxa1dkyxdktaxNayZYyZXE1vJlzyuTDXSbLNnLKypi67TZqbOM2amyYsrtNmpXGbNTZmxZXabNSuUrU2SxrXSVWJWsorQiooAAAAAAAAAAAAAAAAAAAAAAAAAAAAAAAAAAAAAAAAAAAAAAAAAAAAAAAAAAAAAAAAAAAAAAAAAAAAAAAAAAAAAAAAAAgAAAAAM1UBARQqAACCAAIAAAAAACgigqIACBRREVBCoqKiVFqKiVFqLEAAAAFiLAWKkVFAUGKxs6WMVYlc6zWtmK1GasrprXHLetSpHo0rtrXm0rtpWK3Ho1ac9a6RiusUBFRKqUGa52tbMVpKlqZKmVZalajEbhVbjcYjcZqqCWoq2s2lrFq4lq2sWlrFrUjNq2sXZNtmLWpGbVtYuyWs2tSM6t2S1LUVNXJlEBrJlkUayuWDJhrp3LNnLK5TDXabNzZ55s3N0sWV6Js3Nnmm7pNmbGpXebNyuE2blYsbldsq5zZuVF1oQyiqAAAAAAIAogCiAKIAoAAAAAAAAAAAAAAAAAAAAAAAAAAAAAAAAAAAAAAAAAAAAAAAAAAAAAAAAAAAAAAAAAAAAAAACAAAAAAACVFrKglARABS1AEAQAAAAAAFAAAEQBQZrTICAqCCKFRagylQGkAQFEyoAANLGVQVUVFSsVus1YlctnPZ12ctmozWWtaxSVWXfSu+leXSu+lZsblenWukrhpXXWuddJXQSVWWxmrlFGaxW6zYJXKo3YmF1MI3GZG5AajUZjSKuUtMs2gWsWraxasZqWs2ra52tRm1LWbVrLSJWVoqIi4FRMGFAxEaTAMioqJkyVFGpVmzBkwdZs6TZ55W5szYSvRrs6a7PNNnTXZmxuV6Zs3Nnn12dJsxY3K7StZcps3lnGtaGcmUVoTJkFEymQaGcmVGhkBoZAaGRBsAAAAAAAAAAAAAAAAAAAAAAAAAAAAAAEBRAFEAUQAABRAFEAUQBRAFEAUQAABUAAAAAAABUAUQBUAAAAAAAAQAVAFSgCJVSqiIqAIAAIABkATJkFAAAAVAFRUEAFERagIAqIFRUSoJViCGUVFyJlAVUFGhMiCqgDSxJVRRmtM0hXPZy2ddnLZqM1z2SVdmM9WmK7a120rza120rNaj1aV21rzaV21rnXTl2lMsyrlltUplLQKzVSghgBCRqIA1FZyuRS1m1azVSpazatZqxms2sVqsVqJUqLWaqCGTKoCZMgoyZDVEymVRUTKWqhUEqgIKi5WVkyGus2b12cJW9dmbFlejXZ112ebXZ012YsalenXZubOGuzcrFjpK7SmXOVrLLWtDOTIa0ZZyZDWsmWcmQ1rKZTJkGsplMmQayZZyZB2ARQAAAAAAAAAAAAAAAAAAAAEBRAFQAAAAAAAAAAAAAAAAAABAAAAAAAAAAAEBRAFEAUQFUQBUABUAUQBRAQEFVcgIGUBQZq1KIlSqgAIIAgCAAACiAKrKguRAFEAVMmUULQQQQooiWrayrIzVZypSpkqKyuRMmVFEAaMoINLllZRVayysQaZqpQY2cdnbZy2WJXLZzdNnNuMVvWuulcda66VKsejSu2tefSu2tc66R2lXLEq5Ya1rJlnJkXVyiZMhqmUBNVWVlUXImVDSs1WaCVmrWKsSpaxWqxa1EpWbS1m1UXKZTKZVFyZZymVTWu47mcplcRrJlnKZMTWsmWcmVNXKWpkyCoCoAoEWVloG9a6a7OMblZsald9dnXXZ59a6a7MWNSu8qyuc2alYsblbyZZyZRWsmWcmQayZZyZBrJlnJkNayZZyZDWsjOTIa9QDLYAAAAAAAAAAAAAAAACAqAAAAAAAAAIAACAKICqgAAKAGRADIoGUBRMrkAQBTKZAXIgIogCiAKIAuTKALkygAZAAAAAFyIAqAKAgigCiKgJUq1BEoJkQyJkUMoAAgAAGioAogCgIACgCZEKhlKCpaiZVCpaJVQTIlqpUKlqWtIuUEyI1kQyDWVZyoKqQiK2RIsFaSkKgxs5bOuzlssSuWznXTZzrcYq6uurlq6apVjvq7a1w1ddWK3HWVcsymWGtayZZyZDVyZZyZMNayZrOQwbyZZlWA0uUgKrNarNBmsVrZi1YlZ2rFXasVqM0rFpalqoZTJUaZtMmUtTKotqZTKZUXJlMpkRRMmVNVWVyCyqy1AWRcEXCKmDDWA0ZaiAOkrprXGVvWs1ZXfXZqVx1rpKxY1K3kyzkyy1rWTNZyZBruMs5MhrWVyxkyGt5MsZXIa1kyzkyGvcAw6gAAAAAAAAAAAAACAAAAAAAIAACAKgCgCgAAJkEUygBkAAAAAAAAAAAAAAAAAAAAAAAAAAEBUAAAFEAVAAEyZBRFARUoIlWs0QqCKAGRBCoACAohkFEAVWVBcmUyZBcmUMgCJkRcoZTKglLUVDKGUVBm1cs2qhahaKgIZVFEUFVlUVpWVgNRZWViK0UhUVjZy2dNq57VqM1y2c63sxWoyurrq46u2tSkdda661x1rrqxW46ZMsymWWmsmWcpkRrMMs5AayuWMrKDaxmNQVqKkVFGarNBnZztb2c9qsSs7Vi1bWLWozUrNLUtaSlqWplMqyuRnJlUXKJkyppkymTKouRnJlUaGVyDcrUYjWtSq3G4xG4y1FwmGoWJqsVmt2MKlWVqVztWUqO02dJXDXZuVixqV2yZYlXLLWtZMs5MhrWTLOTINZMs5XINZMsZXIa1lMplMhr6YDm7gAAAAAAAAAAACAAAAAAAIAgKgCgCgFoIGUAAAAAAAAAAAAAAAAABFAEUAAAAARQBAFEAABAAAEBRAFAFEyWoAJkEaEyooCUEqVWaIIVFQRUtELUEUXKZQyIuTKGQUQyC5XMZAaGVDVyZRMguUMpkFyzaZTKppUtCqCZS1FQtS0tRUC1LUoi5EFRVZyuQWKyorWVyysBqLGWkVqUqRLUVnauWzptXLatRm1z2rna1tWMtRm1vV01rjrXXVKR21dZXHV01rFbldMjOUyyrWTLOTIauTKZTIa3lYxlZQbjcYlaiLG4uUgjRlnarWLVGdq57Vraue1WRm1nasWraxa0zalqWpazasjNq5TKWplqJrWUyzlMqjWTLOTKpq5Ms5MqmrkTKZDW8mWMrkNdJWpXOVuUqyusrcrlK3rWa1K6wSVWa0zWK3XPZYlZtMpUyrLpNnTXZwldNazVldpWsucrUrNa1rJlnJlMNayZZyZDWsmWTIa3kyxlci61kyxkyGvrgOT0AAAAAAAAAAAIAAAAAAICAACqAZEMlqAAAAAAAAgCiAAAAAAAAAAAAAAAgAKACAAAAAICiAAAAgCiAKZQAS0TIBlDINZXLErWQXJUyAiLWaqJQSiJalpaKGUKzaIqZMoJq5EFNVcsga1kyghq5EyZDVyZRLVNVEyZE0yZQU0ygmVTRDKCaIWpaoJktS1UXKZTJlUaMs5UGlZWUVpYzlYitRqMRqIsaS0yztQZ2rltW96471qRm1jasW9V2rDbFrpq66uOrrrWasrtq6a1y1blYrcdMplMplnFXJlnJkFyuWcwyJrWWowsouukbjnK3Kix0gzFyjRXPat2ue1ErG1c9q1tXLatRm1Nq57Vdq52tSM2lrNpaza1IzauUyzkyuJrWUyzky1ia1lMs5MmJrWTLGTK4mtZMsZMqa3lZWMrkNdJW5XGVuVF111rprXHWukrNbldpWsuetbyzWoVz2brntUKxWbVtYtaZblb1rlK3rUo7a1uVy1rWWVbyZTKZRW8mWcmTDWjLIhrWTLOTK4a1kyzkyYa+0A4vUAAAAAAAAAAgAAAAAgioAAqgAGUAQAAAAEAAAAAAAABAAAAAAAEyCgAAAAAAACZAVMgAAACAAAAAACCVUAZq1KCGUqKNZXLOVgNKyoFZq1KCVmtM0iJUqoqVKi1KqICZEMmUAXJlANXJlANXJlDIauUTJlU1cpamQw1cplMippkRMgqZRMqi1LUtRU0TIipq5ETKjRlMmQ1vKxhZRW4srKxFbixmLEVqs7VcsbUhaxtXHet7Vy3rUYtY2rMWkjbGt6uurnq6as1qOmrcYjTnW41lMoiDWUyhkFyuWMrkGpWpXOVqUNdJW5XKVuVK1K6SrliVco0WsbVq1z2pErG1ctq3vXHatRi1naue2y7Vz22bjFq3Zi7JazdmpGbWsncxlO5cTW+5Ms5TK4mt5MsdxlcTW8plnKZU1vJljJkNbysrGTIa6ytyuMretSxZXaV0lcNa661mtyu2tblcta3KxW4trG1W1z2oWptWLVtZtVm1ct61zlb1pSV1lblc41liq1lcs5Mi61kyyZRGsmWcrkXVyZQyC5MpkyGvugOL1gAAAAAAACKgAAAAgCAAKoCZEWoAAAAAIAAAAAAAIAACAGTIAAAAAAAAAAAAAAAAAAAIAAAAAACoCAAFBmpVSgzUWoIuRlZQbyrDQqpQoIzWqzRESqipWUVKqJUVBARBFEFFyZTIIAgLkTKZUXKCZE1UMopqpalqZEXKWplFRcpRLVDLNpRU0yIBq5XKANSqzKsFbixiVqVFblXLEq5RWrXPardnParIlrO1ctq1tXOtyMWiyJG9YtZa1jpqzrG5GK1GouUhlitxcplLUQXJlMmQ1cmWTKmtZXLGVyhrpK3K4ytTYWV2lXLlKuUxrW7WNqWs7UiWsb1x2rpvXHetRi1jauW1a3rntW4xazdmbslrNrcYtayncxkyuJreTuc8ncuJrplO5jJlcNb7jLGTK4a33GWMmTDXTKyueVlDXWVvWuUrcrKyuutdNa46101rNbld9a1K5ytZZrcq2sbUuzFpIWlrGVtZyrOtR01rlHTVKSuutac41KxWtbTKZMoa0ZZyoaomTIauVQyB1MpkDX6ABwe0AAAAAAAARUAAAAEEVAAFUQoIAAAgKgAAAACAAAgAAAAACAogAAAAAAAAAqAKgAAAAAAAACACggAAgKhlAEqoDNStVLBKyKgLKsrKwGsiZUCsqgJUWs1USooqVmotQRKioqAgIAACFVAyhQMoGVRMmUyAWoZS1UMpQyqDK2opqZC1kRciGVFyrKyg0uWckqLra5YyuQbydzGUuwutXZz22LsxblZEtS1BY0xasjesSRuRLSNSNRI0xa3Bm1bWbWWjIgIuUMoCmUyAuTKZMguWpWMmQdZsuXOVcout5ZtTLNoam1ctnTauW9ajNrls47V02rltW4xWLWbVrFrcYpamUTLUZayZZFRrJlnJkGsmWcmVGsmWcmQ1uVZWMrKDpK6a1xlblZrUrtK6a7OE2bmyWNSu82Xuce47qzjWut2ZtY7jJiXpq1BYVNWOmrEjcZqytRpmKxWlVnIitGWcmQayZTJkGsmWTIa0MgP0YDg9wAAAAAAAAgAAAACCKgCKigAAAAgAAAACAACAAAAIAAAACAAAAAAAAAAAAAAAAoAIAAAiioAAhkBAAAAABKmGkwDNiNWJYIyFSqi5XLJkGsoZTIFSiZEEEyqFZqoIgIqAAAgICCglKggCKCAqIlWpRBLRFQTJalqoWoIoCZAXJlBRrJlkyhreTLOUyGt5ZuzOUuymrdmcpkWRLVnq3IzrG5Co3rG5GdW4xasWCs1itxLULWciqZRBGsoICiZFAyJkFyZTKiNSrKxFyi60zaZZtU1Nq5bVvauW1WM2sbVy2re1c9m4xWLWLWqxWozUtEo0gAqAoIgqKAADUrIDcrWXPJ3Iuus2am7j3LNkxdd5uvc4TZqbGGu02alcZXSVDXSNRiOkZqxqNRJ6LGK1GjLOTLLTWTLOQVrJlnJkGsqxlcg1kyzkyDWTLJlB+mAcHvAAAAAAAAQAAAAARAFURaggAACAAAACAJQVAAAAQAABAAAAAAAAAAAAAAAAAAABQAAEAAAMoFAQAAAQAQVAFBRUsZsaSwGKzW6zVZZqZWsiNZTKZTINJamUVFyiFEEEUABAQEARUCiUBAURLVqCCKlUSotRUqAyqFQBESrUVBAUBAFMoZBcpamUtAtTKWplZE1crGWtWkdNW4zq3qxasbjcYjWWK1Cs2raxay2WiAgJkVFygiCiAKgKKIZBoQEXLNXLNqprG1c9m9q57NRLXPaudb2Yqs1zrNarNaSs0XC4VEwYXC4VEwNYpg0ZwmG8JhdTGcI1YmDRkyuGQMmUqZUaydzGTImuk2b1rlG9UV21rrq4aO2rNWOurpHPV0jFrUbhlMjDUXKZSmRWsmWVQ1TKZA1cmUMhrWRnIGtZGcmQ1+pAed9EAAAAAABAAAABAAEAVUoAgAAioAAAAIJVQAABAAAAAEAAABQAAAAAAAQAAAUAAAQFQAAAEABAABAABBFygAALFZWUFAFZrNjdZpErnWa3YzWmawi1kRcmUBFyhlFAEEAABBUABBlpMAgqKJUVBERpFGUWorKVFRURFQBKFWIiKigACGSs5AylpUqoWpko0ixvVmRuRLVb1bjEbjFqyNxcsylrFahayWiKgJRFQFAQEAQFTIAZXKANRWVArFarNVliuezpWLGolctmK6bMWKjnUw3YmFRnBhrCyLqYzI12tTVZqaYx2r2unavaauOXana7diXQ0xwurNjvdGLqupjjYzXaxzsXUxzqVqxLDUZFwSGosb1iSN6xNWRvWOurGsdNWbWpHTVuVzjcZrUayZZyrKrkyyZDWsplMmQayJkyGrkymTINZMs5Mg1kyzlcg/VgPM+kAAAAAAIqAAAACCKgAFUQAAABAAAAAEQAAEAAEAAABRQAAAABBQEFQAAAAAAQAUQBABAAFAQAAARUECiAACCAoGUMg1lrLGVlQ1Uq5SgxWbG6xVRist1mqyzUasRRAMiIKkAAAAUQUExBcAMi4MCMo1hMKYyjViWKjNStWJYJjNZrSWKjKLUqoiLRURFqAIrNULWVSqiVMlRUUkMNSJauLI3IkjcjNqyLGokWM2tSKlplGQCoACCACgguAQUwCKuDAMmG8GAZGsBoyljWEsEc6xY62MWNSpY5WMWOtjFi6mOdiYbsRUZw1ILAxZGpCRuQ1cJqs1a1jc1TVxz7Uujv2nYmr7XmujG2j03RjbVdS8vLtq5bavVtq5batSsWPPYzY67as3VdZxzws1bwSGmJI6axJHSRm1TWOkZkbiWqsVFZVciAKmRA1oZyomrkyhkNXJlMmQ1rJlnILrWTLOTImv14DzPqAAAAAACAAAIAgACqFEEAAAAQAAAQSqlAAAQAABAAUUUEwoAAmQAABAFEAAAAAABAAEABAFBFQAABFQQRUEAQFQRRUAQQAUyhkGsmWcmQVmrlKozWa1WaIjLVSqjJhUEEXCAAoIoAAuAxBTCmIYawYNMYwYawYNMYwzY6WJgTHOxmx1wzdV1Mc7Ew6XVmxdSxzsZrpYzYus4xUrdjNVGUrVZqolSqlVEZqmFGVwsiyFphI1IsjUjNqpI1ISNYYtaMAICCAIqCAVAFIqiLhZGpEVnC4bmq9sNMY7TtdMGBcY7Ttb7V7Qxz7TtdO07Qxy7U7XXtO00xwurN1d7qzdV1Mea6sXV6Lqxtqus2PPYljtdWLqus4xgi4F0ajerEbiLHTWOkjnrXWI1GpIuCGWWmdo57autc9llSuG2rltHfZy2jUrFcdtWLq62M4XWK59qyNYXBqJI1IsiyIpIsJFwgBgwAGDAAAILgwACCGVyyA1kyyqi5GcrkH7EB5X1QAAAAAEAAAEEAUAqoZQAAAAQAAAAQQAAAQAAAQVFFFRQEMgAgAAAAAAAAIAAAKAAIAgItRRAAEyUEAQQBKACKAIIqAAgAAgKIAAKgzVQERqphUYo0zgQTCgIKAgKAsAUUgBgwq4RUwYawYDGMHa3gwaY59rN1dbEsXUxxurN1dbGbF1mxxsZrrYxYsZsc7GbG6zWozWKzWqzWmalZawYXUZwsjWFmqauMzVqRqRZGbVxnDUiyKzqphSogVFSqCWiCAFBFRQI3ImsbkFizVqRZG5qjUjM1XtbkMC4x2r2tYAxntXtVcIYz2r2tCrjPana2YQxyurN1dbGbFZscbq57avRYxYqWPPdXO6vTtq53VdZscLqzh2urN1XWXPDUMAOkrcrlK1Kiyu02XLjNl70XXS7MbVm7s3YS02c9ltZtaZtZsZw1TAyzhe1qatTUMYmrWG5qvaLjHaYdJqvYLjn2mHXsO0Mcu07XXtO0Mcu1O117DtUxy7Ttde1O0THLBh0uqXUMc8Jh07WbqJjGEbsZsEQMII/aAPK+sAAAAIqAACAIAAqiVcoIAAAAIqAACCFAAAEVAAAAAFRQAAEAAAQEyAoAAAAmRRRAFEAVAAAAqLUBEWoIAggCUCoqKgAAgAIACAAAqCACoAggAgqAIqKJhGkEQUwCGFAFRRSLgigLEWIsVcEXAqYMNYXCLjFjNjphLFTHKxix1sZ2ixmxxsc9nbaOW0ajNjnWLHSxmxpiueDDd1TBrOMYXDWFwaYzgkawuGbVxmRrAIIUSgAgCVUEEVKoCKBFkSNQGo6axiOkRqNaxuMxrKNRpEtZuwa1lMs9x3KNqxk7kNdMjHcdwutjHcdwa0lTKWiaVmralVKxYxY6VLBmuNjFjtYxYrNcbEbsYqspkylQTWu47mcpkNb7kuzGTIatonq1NRCSrNW5q6a6DUjnNG5o6a8bpNDWpy4zRqaO00amhrU5cJovY7dh2mr7XLsOx1wYD2uXYnY64LFPa5dqXV17UwJ7XLtO10wYUxy7UujrgwJ7XC6s3V37WbqM3lwurF1ei6MXUZvLjYmHa6M9omP1oDyvqAAAAIAAAIIqAFCqIAAAACAFAQBAAAEAAAQAFBUAAEAAAAQAAAAAAAAAADIAmTIKIKiiAFoIAlEEAQC0EVADICCABlAABAEUAABAQBAXKZAAAAEAAEAAAyKLgAUUAGokjciLCNSEjUiWtQkMNYXCLjGEsbwlhpjnY57R2rFa1mxw21c7HfZyqysVyurNjpWcLrFYwna3gNTGMLhUA6AiIgCiIqAIqCFRUASgACyAsjUiSNCxdW4zI1BY1KdyJRVzUylrORNayZYydwa6ZTLHcZDXTKdzGTIa6dx3OeTIa6ZMueVyGt5Msykoa0mCLgGLGLq7YZupqWPPtHPaO+2rntFYrlWa3tGKrNRKAiLJlZHTXQJE11dNdG9ON204010nLnrxuuvG668bpNJE10nLlONqaRvBgaxMRMNYMC4zgw1gwaYxgw6YO00xz7U7XXtO00xy7Uurr2pdV1McbqWOvazdV1Mc8JhuxnC6mM4RqoqM2M3WNmBmxy7DsdMGBMfogHlfQAAEVAAAABBAFEqoqAAAACKgAAghQBFQAAQAAAFVFAQARAAURQEVADKUBcpkAMgAAAACAJlRUMpkFEUAogCLWaIUEEALVBBADJlAAQTVQFAQEBMgAAAICiAioAAJkFMpkAAAyAC5EAayZZMhrpK1K5dzXcLrrK1NnHuXvRr3O3cvc4d5+omHudu5Ls4/qJd1w9zrdmLsxd2bsM3pbWLUuzNqs2lqWplBkAESoqKJQqCAJQEVAQBUEAEFAI1EjUgRZFhIqK1IshI3INSM2M2OtjG0RbHOst1zrTFTJlKlomrkyzkyDWTLOVyC5MpkyprWTLOTKGtytRzlblCOkakZlbiNxe1m6usiWJq4828cd49O8cd41HPqPPtGK67Ry2VzrFJMlma66aCYaaZejj4zj43p0401055Z043bXTDU1kVHaQwCCgKaqCgGFTJkFwuGcncg0YZ7l7gXCYTuO5RLGbF7i1UYsZsbylVK5WJW7GasrNjAtjK6i5GcmVR+jAeV7gABFQAAAEEAFURaggAAAAgAACJQAQAAAQAAVFFBQGaKgIKgh7RCUGkAEC+oAAACCAGQDKCgAAGQQAFAASotZEoBREyCAICgCCBkRUAQFQABDIAIIogCpkQFyIAogAqALkQyCpQAyZAAEEUygC5O5kBruTuqJkNXuO5EEXNTIgmlqKgCKgCKgiAAgIIIqKILUAqLUEQAACA1I3Izq3ILAWpBXTWOsjnxx2k6I3yzs5bOuzlsFY2ctnTZz2WOdZqFTKsghkFEBNUQDVVnJkNay3rXOVZRZXfWumtcda6a1K3K76rhjWukRuOW+rz7x69483JFjPUebeOW0d9nLGarjWddM16eLiZ4tHt4uMta45OPjdZJDpEyjrPRRFGhLS1m1DWsplnKZU1vKZYyWia3ky59ydwa6dx3Ofcdyprp3Hc5dx3GGuvcnc59ydwa6dx3Ofcdwmt9yZZymVNbyzUyZDSs1bWbVSpULTKsv0gDzPeAAIAAAiAKoABUAQAAAoIAIAgAFBABAAAABUIK0IAAAIpgGai1BCKigVFQAQEAAQAAAAEVAABUAVKFBKgggCAIChUAQBBAEyoCAFogIqZEBciAAAAgCiAKIAogIogCiZMgqZAAQQAFAQRABQQAQARAAEqoIgFBCiUEVAQBAKioAioIigCARR01dJ6OerpEahfRJ6rWZ6g78cdvY5cbqldOfDns57uuzlsqVy2ctnXZy2WOdYqLUViiAAAAZEEURAaWVhqUHXWu2tcNa661K3K7a111cda66o6RradHm5J6vTfRw5SHTy7Q10zW5rmu/HxLrn7dTi43onRJr2pbganoWkZnVpGosS0tc9thdauzF2S1m1U1ruTLOTuRNayZYyZVNaymWLTKmt9ydzHdUyJrfcncxktVNb7juc8mQ107juc8mVNdO4y55XuMNbyZYyZDWslrOTIaZMpazlUfqAHmfQAAEVAABEAVQCggAgAAlVBAAEoABRAABAAAAAAFEUUAAVFBKzW8M0KysFEGa3EsBlFwYBEXCCAAAIqAAAhkFAASiUQqFQAQVAQATJkEEoii5QQRUEyCoAAlAABAMgAgCiACoAqAAAAAAAgAgAAgCAAAAgiAAIqAACIURQRUAAEQAEMLgwCYRSiJhFMAhIuFkBdXSMRuDUKxL1XZjPULXq4q7ex5uHZ6M9Erpz4Z2ctnXZy2IlctnLZ22ctlc651lqsqwGRAABAQUAQDKxnKy9RHXWuurjrXXVG476uurho76o6ct30cOR2t6ON67C9HFx5r1a6dsTh0xGuTbAZkc99nK3NNrkkEWLajFoG2zFpaxaJat2TLOTKpq5Ms5Mhq5Ms5LVTVymUyAuUyIqKgAZTIKBkygmhkRTWsmWQNayZQDVqCg/UAPM+iAAIACKCIAqiVUEAAAAEUBABBFQBFQAAQoVICgAAALEAUAUUICptFKDALBFi3Ui+waidsO2LkBm6xi6ujNglc7EbSjLKNWMiJQRQAEUMpaAlMoAlMgggKCUoIIIoGTKCAIBaIAqAICAAgCmUBBUa1loCyOmvF725pBqSuPbTtr09kS6mr7a891rNj0WM3WCWOLLptrhiwRMggiiALlFRBUAAAAQEVKZQACgIAAJRBFQBAEAABVwKmEw1gwaMWGGmVSoAIq4I1hNVJFCqM1ztb2c9hK68W3V69LmPn67Yr18W/QrfFddnPZ0vo57I1XLZy2dtnLZWK5bMt7RjCudQAQRQGQqAAKgT1CeqDpq661y1dNaNR30rtrXn12ddd0dJW9tuicczcsXbNw9HFr0gu7XfXpq83Ltm4duTbt0cePW7XIt9biTVcOnaliLjns5bOuznsrNc6xW6xRmshUtVC1LWcmRNUTJlU1RMmQVEyZBRMmVAymUVFyZQyC5GcmVGhnJkRpUjURYsi4I0NP0gDzvoAAJQoAAIgAqsqggAoAAAgAAiAAVFQAAQPaAAAAAAAKqLBVAFAAZ26VF2SDNajXsYjcFiCW9TIKlMpaCM1q1m2CImfetSiJYzWs49UuvtiogJkRUEAQyAICoIIIFKgBUyKgZKgCAIAgBkQQBAFTJkARfbgF1mbh6uLixM1z49O2ZrvdsQb5n3LZEu0c9t2e5Gtdu873HJ3GGutuWaz3LlU0rntph0kPhRLHnqOnJpjrHNGaACAGQBAAEEUygC1AQAAQAQRUARUNBFSgERqKLhSRZEDCVqs7Axay1WaqUEBGpW5XOVZRZWypkyDNc9nWudipXP2u/DvhxsXW4CXK982zGdq4a8nRr9RG/ctc9luzFqs2s1ixus0ZrJhQRlGkwqJUqoCBgoiBUEbmzc3ce47hdeicjevI8s2dNaizp7OGXfeR9DXXEeX7bxd0u9eve4zR25n+Mv3efn2zZrHTTXt1w5cc7+W32R3vqla4n1RnatWuW1SLWNq57Vraue1aYtZrFq2sWjFKzaWsbbKzaZMs5Mia1kyzkyo2jOTuBrJlnJkGkMplUVBMqauUymTILkyzkEVcs5MqNytxylblRY6RrLEUafpwHnfRAAQAQABFRRUqKioAAAAGABABEFQBFQAAQoAECAAAAAKsZUVoAUABL6MtsCVY3GI3AjG3qjW/qyF8qAIzWa3WKJUyJUyqLYmtxV7spRF219s9GG9b7L6M764oMggCAIICohSoACKgEmW5x2+vQMcySu049YuJBccZpsv6VdQPa5fp/E/T+LqC+2OX6SXivvdsGBPa8149mbLHrxGbr+InteWjvtxa34OW3FtPTqJjDt4/H3XPscbPe93j8fbxS+29f2lXmbWv0525vo5b7ex1226YefepGqzaZY7juVnW8rliVchreWtXPLetRZXbWRjkmOrWta3mdUa+jlPzTDz7TFsdtNvzYZ59cb/OKxfGuNoVBhTKAAAAAAAAggGQAEAABBFQBFQBqMtQGo1IzG4KlYrdYoVis1us1Wayi1BBcoA6Sqxq0KVmrazaIzYzhqoqErWUIC5S1QVEwoIzgwuDAM4TDWDAmM2M2N4TAM4ZrdSwRhmtVKrLIAjUdNXKerprUWPveDp2eJrfbZljn2xrXbjnZ4umvwjy+Rc41iR6u/Scz9GvH1xx59u3Vtcdus190RGsySM7Vy2rptXLZWenPaue1b2rltVc6ztWbS1m0ZtS1z2rVrnteqsWrkyzlMqmt5Ms5J1oa1ky7aeLvtM3pG/8ART/FVXL9nmyZdeTxN9euv5v3uHoJWsp3JlMg13GWcpkTW8plnJlTWsmWMmQayZZyKNyt61xdNaVZXWVrLEq5Rp+qAed9IRUoAAgioAqFARUUAAAAChQQAQQAEUBAAABCAAAAAANRlqCqqAoAAzfVtnb1EqRuerEbgRnk9jMb5PSMEL5ahUyloaVm0uzFozaVmlqZVkytvRlMg1lvPdr8Y5Za126glnVGt9fawJUoIACKgDU1tojOG9eK3rXTTjk+NdZqa3OXKaSekLq69piGrjl2U7K6Bq4x2RexuYXJpkY7Pgnb8HToZNMjlj4J0dcpcGpjn2z2J21q6+5PzRUxmz3s9t9nVvPvXHuExx20129Z1eztxpJPZHnuuXXj2vpesSrz6OXJ0efevZzaZnR4eTMzkjPfoxklc7t1XuiueuncuXPK5F10y1ps5Za0vVFlenWu0uda8+ldtb+Wo6SvP/H+LflTppfg5y53/Fvytvpnugz9K89QqK5qIZBRBAVAAAAAAABARAABAAQFQWISiukbjnK3KKrFnVtmgxYxXSsWCMVMN1lWUCgNarlmLagVm0tZtUXKJkyIuVjOVyC5VnK5UUAVFwNSAzhMOk1XtDHLCdtduxLqGONjFdttXPaDNjlsxXTZijFZAVFjpxzO+s99kcpXfxuvPxz/AIoi8+X6Dk6ccnujx47ubWfHP7Hr57+R5uGZ5s+6JPD19z/Kfw7bMVusbI1XPauW1dNnLaq59Oe1c7W9q5Wq51naudrdc6rNS1yt6t2uVoxa1lMs5FZby9ficev17ex4tete/n/lcU1nthrfM82/R05PJ1lxqxPIeLvWb1ZV9+vfPIl6Vw8njz+fVxnI9Xj/AM3jsvuNX8vR4MmTbpbEyOS5TKZAXKIZUVcsga0MmRNay1rXPLWtVZXeVrLnK37EafrAHnfUEqoAAIIqAFVKCCooAAAAAAgAiAAAAgAhQAT2qAAAAADcZak6CgAqiKBGdmomyH0Zb1ZkagkZ5fRzy6cv0uWVideVtZtLWaM6XZm0qKhamVZEXIgAs9QwDrju1cXfi6xy3mNrBb4lYqLUGUXA1rrmqQ11zXbTX2RJPZHbXWaxG+Ys1kSrazaNiJalohkyzlMmJreTLGTK4mt5MsZTuMNbyZYyZMNbylZyZDSp1hktVFm3vdNHFrTbFCOu/T5PLzcfdHr6bTMcd5j5JDqa+ZvrddrKzLXs5+OXq8tmGnCzDK5TC4EWVvS9XON63CLHo0rrdsaV5ZyyLty90xEx0nXo1x3O2Webfu3vw6NX+Xp8XHIzaUQEAEBUAUQBRFAAQBAQAABAAAQEEFQBqVqViVZRY6ZVjKyqpYzY3lKDnYzh0sZsGbGMGGkoiJVZoFZq1kTQylRUayZZMg1lcsZXKjeVlc8tSi66RuRyldNaix0kbmjOtdJYjcZ7GdtXTLG1FrjvHHZ23rhvVc+nPZzrW1YtVypazkqCNSvT4f8A3PF/mjyT1enw7jyeP/NBePyn7x+g5/oefx/r2vwejyPoefxvr3Znh7evyjrXPZ02c9grls5bV03ctlcunPauezezlsrnWNq51vaudoxWdr0ccum16OOVYrWTLOTKprprer18nJ+txye3Dwyu3Fy9u0z6CzrJf1Ts3z6NTj3evW8W/X0rpOKe9rJ9TLfHq8M4t3q1t4OG2+rW14+OZvWvH5Hkd/SehZFls/dzt6s5TKZZZayiZMqLkyzkyo0JkygplEyo1lZerCz1UejWtZc9b0bz0Za+j9eA4PqoAAAIgAqoUEEVFAAAAAolAAEQAAAEAEAAAAAAAAVuejDfsGkAAABYmyxKgjWrLWoRnm9I4uvN6RyVnryiLUGWajQqMotgCYRSwQisxueoR14fVz8iY3+cdeKYrHk/XPkjV/FwqLUkyrC6zNdZMdIknbPi3rBZGtJj5t5ZhaNz0LWbUuzNoWrdmbUymVZ1rKZTKAuTKIqauTLOTINZMs5A1rK5YyZDW8plnKgplMLIDem+Gr1jnjouu2OlFYuvsvo4c3Dj80ezbWbTozNe6Ys6jN514JDD07cONsYX9GmseyvJhLa9W3j1meLtfSfiJebHl1m1r18XF+nr3b+vsjpOLj4Jm3Nefl5rvenoInJv3bfBlBAVAFEEFEMiqIAoigAIgAAJQDKKgAAAIIAgKZQyDcq5YysoutyrljJkNarFW1m0C1mlqKyWpaZZtELUpUtEQEqgCURTLIDWVmzGTIOs2b13efuXvVZXrnI1OR5JyL+oi+96ryMbcrz3kS70wvbptu5bbM3as1WLTbZi1WaMmUVBB18fbt5dL7to4ta3FlRZ6V+p8j6Hn8a/n3+Te2/f42m/v1lcfF2/nWe+JHt6v+XL0bOWzrs5bC9OW7hs77OG6uXTns5bOmzltVc6xs51vauW1GKztXDLrtXDPVXPprJljJlUby13OeV7gddeTbX0rtPL5ZMSvLNl7glx135dtvW5c7WbsmVNayZZyZQayZZymVG8jOTINmWTINZEMqCoA7aXpG3LjvR0z0Gvo/ZAPO+sgAAAiAKoKlRBAUAAAAEVAEUEQAAAEAEAAAAAAAUUnq2xG/YLEAAABYmypsgjWqNa+gOXN6xzdOX6mMKxfLKVrCCIjSCM2I0mARFFEx1anqlhBHo43PyvrnydeL0cPJueX5RG7+LlW+PX21mTNw7YxMKxEkzXTWZ6sSek97tiSFa5m+rNc7W9q50Ws2otZtGahlLUyqauTKZTKouUymTIauREVGjLIC5XLIDTUjMalRWpGpqzG4jUWzo57x1jO+pq2Mab2N98zK47dKs2Vi167+nZm9Du4J/FP2xyms5OK6+3HR8reXXaz3Ji3vMueX1+TyfF1n1S34df3PJy+dnppOnx/wBzxZCOfXd6/R035Nt7na5ZymRWFyZQRVVlQVAQAAUQBRFQM0yAAigURQEABAEEVAAAEKAGUKDWTuYyZEbyl2ZymQXKZKghlKVKoIZBEABEBUEogGTIghlTCzUEV014d9vY66+N71xZzXmXt2vseucWk9mW5rPZFxfY8X6W9X/T7vbIpi/1vD/pd/gl8Xk973qYv9cfNvi8k9mWNuDlnrq+rJPcdul9dTE/q/V8azaeswmX2duHi29XHfwNNuus/YmVm/F19PV7fF27vt3H7ca4/Y5eNtjyJ8ejp4HFtp4+3FfZemfi81u3Hzy3pipHe304t/R9LZy2db1mXLZI6Vy2cN3o2cORXLpw2ctq67OOyuVY2ctnTZy2Viuezz7XG1d9nn5Om1GOlyZYyuVZ1rJ3MZXINZXuYyZUbyZYyuRGsmWcmQ1rK5YyZF1vJlnJkG5VlYjUBoyyA1lMpkUduO/ldM9HLj9HT2I19H7QBwfXEqoAigiAKqpVREQVFAAAABFKCACIKgAACKAgpgRBcAIAACikbnow1EBRVVAVAZvqqUCNRFCOW/Xas4W9UwrKC4QRMJY0BjGDDWEsExnApgRO20kw7cerlfqx8RbPDtpcavLybd29vxd99u3X8HmDq+I6cOubn3Ola4dcccvvZ5L0WJfC8c62t2s6TGshajU9IztXO1rasWqlS1m1bWLVZtS0yzkVlcmUymQayZZyZEXJlMmVNUZyZga1kyzkyDcrcrlK3KLK6StSucrcrLUrpK1jMc5XSVGo8/LMOV2xXp59emXi2vVqOffpXt8Xk/Nh4/P4+zyLj0vX9rfj742jp901zrx8n4F8nni/p6vAIDkoioCoAoi5FFQQXIhkFEVAVAFQAAAARBRAAARAAEVAEBQSqlEEVAEAQQQBKqCCAogM5EAQFQakBMZamtrpx8O296R6uPg109maqzm15tPGt63pPi768OmvpM34vROLa+xucOGnSfG881rU469HZIY9xrc5cJxL+nHbsy1OOGr7XDsh2z3PR2arNInuX2PNie4xr7nq7YdkPcex5ca/I7J7K9F01ZvFr8l9ye2vPdKzZY9F4r7K53Wz1hqWVrxua67YvpWfJ11u2Z7WcSXJyZupZ9TfTK9XFe7i1vwx+xjdnw9/y7aX2dZ+LrvGfq15kcNnDkejeOG459PPu4bO/I4bK5Vz2rltXTZy2VisbOHL6yu9ceT0IxXLJkRWFymQBcmUAXJmsijfcdzAI3kyysVWsqzGkGorMAaMpkyC5Ms5FHfj9HRy09HTKNfR+2AcH2ECgAAiACgUEEBQAAAAKAIC4REMKKGDACgAGEwoCYRoEZFwgACAqKDUVIoqCoKrM9VvoSCKm3TVWd77AcxTCsomFATCNJgEMKYDGcZWa9W5DadAxbtNdfi46zO2T1pvt26/GiWsc2+bhzS3NyuvrPmrG7Xtx26Se6OG/WyfF6N/Rw9eSfNG+vLozWq50KzsxWrWLVZqVzrVrG16KxUymWcmVRcjJlUaymUyZDVyZTKZBcmWQGsmWQTW5erpK4ZdNaLK6ytyuUrUqNSu0rUrnK3KjcrXJM6V8/f1r6PrHz+XpvZ8V5Z+T6JpcbPZ5f5/Bm3+Gx4db1e7fr4G8Ok58dfs+YgDkogCqggogCiKgogKKgiKICqAAIoGRAFEEQBAVCoCoACAqCAAioIVABKlVBBBAEWpVQSiAAsmaCyZr08Pj5/Nt0n714OCSTbf8I9fDx3fbN+mK3zzq8XDmdJiO+vHrr6Tr72uk6QHecyJcJVtZtNUVnuZ7g10zDucu47jE117zvce47zDXbuO5y707zDXXuO5y7juXDXTuW4rl3LNw1duOVz20sjrLkNSx5+Hfs5Zb0npfxe3aZjzcvFnrHfi2u3HM+s6U6+68/WOe0ceTV6do47ToJ1Hi5dcPPt6vbya5eTk0wOHUcNnLZ03ctqrnWNnPb0b2rnsMVxRrb1ZVgAAVAAFURQEJFhFAjUQFXK5ZMiKIZFVZ6sta+qjrq3noxq1lGn7kBwfYShQQBAAUVBUEQBQAAAAAAAAUQAAAAAAAAAsAGRqs4EFRYg1FiRRSiAFWeiTrVAc9r1aZvqpUAGUwKgALICYWRcLBcJE3+lpnez8IFc+mszXn5N7tWuXkzcT0cVc7SN6fXPnGF1uNpfiMvfy+jhrf5kdub6Xm1v5580jp15eiudb2c9grFrFrVYtWMVm1je9Gq573o0zWcplMisrlMmUyJqmUymQaMs5MqLmmUymRGsmWcmQab1vRyy3pegsdZWpWJWpWWo661vVy1rprUrcdta8HP8A1dvm92tfP57/ADd/mvPlPk8Rmer3X/sN/k+fL1e7kuPA3+J0zx9f2r5qZEHNoTIDSAgAAKyoq5EVEUQBRMmUFEyAomQFEyZBUyIguRABAUMgiIBlMgqZMoAIKi2plKAIGRETK5ZoipUMqCCwFkerg4ZJ37fhGPH4s/m29I9Ml3skVqT6taa7cm2Hs1k017Y5cWs16T1dvQrvxPqJbhNtsOd2RrW7sxdmLszd1ZtbuzN2Yuydypa3d07mO5O4TXTvTvc+5O4T3O3ed7jkzVPc7dx3OOVmxh7nXuO6ufcdwuu03dNdpXmy1N7Bfc9mszDSdu2PZXLh5pnq9O2uZmJ+i/rPo57y61y2en69evq8/JO24Fvq4bzq48nHmPTtixy98qufUfN5dLrbHn2j6XPxd0fP5NbKPP1McNnO102c9vVYxWN/RzdK5jFFRQFSKoYMLARBcGAAFFBAURQCCwBqMrAdJWu5yydyNP6AA4PsoAAioIKgKqAIgCgAAAAAAAAAAAAAAAAAAAAYAEUwRBVEtBF9iM3brIqN6lO7omUUtZW1FQEAUwgILE6GcA0rPcztzSeguxvbaax5eXlz0nozycl2c6OfXWlqFSqyuRAR7eS93FrffHlu2K78e3d4+PbOjy7XrSN93xXuzmZc9jh27uKfDp+w2F8xz2c9q6bOWyxmsbVjatbOe1Vis2plm+plWVyZZyZVNaTKZMguTLJkTWsmWcmQ1rKZTJkFy3pejll009BY6ytyuUrcRqOkddXHWuutRuOsuOr5u+2d9r7693Jt28dvwfN2vrTln5L4jWlzs9vl7dvh66/4r+54uDrvHfz9+umk/hmf2r19Geb/AI15BMiMqIoi5EMoqmUBGhDKKomQFEMgoi5QFTIAAACAqAIZAQEBQLUyIGUABCplUVBAVKJ0EEMoBUyrIhkQUWOvDx3faOeszcR7ePWcemfbRZNavTGmvpHbSTTX41jg0z+euuundtm+it8zXXi1xM31rW+xekcd9kdvENt3PbdNq52qxa1dk7mMparOt9ydzGTIa1kZyZE1cjOTKmtGYzmpkNbGMrkTWsmWTIut9yysSrA1ubWPd4vP3TtvrHgjfHttrtNoVrnrK+nZ23M9K5c2ndMz1dOLecmkNpjpUlbsz1nh8/rLi+qb+mXq5uHu/NPV5N8zpWmbPRi7Z6V4/J4/bHp29ce32OfJe7Wy+pY49esfM5I47PTyz81jz7zA4VztZ29WqzRlFRVBUWQRYqdVARcAIKKIKuAQXBgEVTAIFSoFoYXAr+hAOD7SUKAIoIgAoVUoiAKAAAAAAAAAgIZMgBkAAyCAqAKAqgAAALlktRBc4jn8V2vsQZpLVvJhPTq5bXNVNx2m8v8AuXM97z5sX9Sh7noRwnKv6vzD3Ow4fqpeS0Pc72ye1m8us9HC7Vm0T3Om3La522oZGdGVRUEKAIAjt4+/rr73LlmNrE127dpfc3zzM7oRfM/ZfF363S+3rPwd9nh13uu02nse3M2ks9KVeb6Z9mNnPZ02ctlhXPZz2ddnLZWK5b+qNbMKyZTKorJkyIBkyVFDJlARcmUAXLrq5T1dNUWOkrcrnKs2iNSu2tddXnm8anKjUq+XyY17Xirpz792znJmtcxz762vR4mmbn2Rx59+/l2vszifg9lxweNb/Fek/F89L5N9MUQRFEAURQDKKgozlQURUARQDIICoAuTKAKIABlAUTJkDIgIBlABMgGRMgCZMpaIuUTJQMpkSiaIJaotIjWstxPeD0eNx5vdfR6e277TWJpp2aTWPV43Hj899nSLG5PE+7XZ26zWN664hOtW1HeSRjeuOze+zjvsM9Vnaudq7bMWq52lrPcm2zOVTW8mWMncJrWTLPcncpreTLGTIa1kyxk7lNbyZYyZE10yZYyZF10lalcsta7Iuu0ajnK3rRqV6ODk7Nvg92Zvr8XzJXo4eWzojcrvnFxXLn4JvO7X1dNrN57qxryXW4q6uPncmllsvSuesm9xemz6fNwa8uuZ6vl+Tpvw7Tb3X1b59XH5Oc9Xh83S8e/X0cOmz6vlaa+R43d7Y+PZtrfgjz9zL6eL6m2jndXebSrdMjGPN2r2u1407Axzwva6TRe1THPBh17DsDHLBh07TtExzwYdO07AxzwuG+1e0XHPBhvCWBjKVqw7UXGME1dJo1NAxzmjWG8Ihj94A4vspQBBFQABVVFREQBQAAAAAASqgAIIAAAAAAoAKAKAAJaVKiVLUyVBCkT1LcRUZ32YLc1BmlQAEVAAqUQqAAgCCCVQRUEEVAHTS92vbXNJe25BNtLrcV18fk6dl/BvfWcmndPWPP1l+MaTcuvTbGNnP9Qu+UxrTZzq7bOdqs2pWK1azVZqAKymBTAMmFwWAyjVjIgiiiz1a7owzdgdO8/UcLsd1DXf9Vf1Xnma6aww1v16vR43H3bZvpHnnW4ei8k4ePE9V8RPKedzd280n06fveUtzc0c1AAFQBRAFEEFAAAQUQyC5EAXJlBBciGQAAVAyICZKBkygC5TImQXKUyggJkyAhazkFymRBFyglqhalqWpQb1j0+Lx93LOnp1efSPp/buL8m3Jf8A4wLzNrfb+Z6sdmk190cuLXPJPh1dt1rtxPNZib1fY5b7I3WN9nLartXLbZXO1NtmLTbZzuyudptt1Z7mLt1TuGddO5O5juO5U1vuO5juO4Nb7jLHdDuU10ymWO47g1vK5c+4yGumTLnlcqa6ZWbOXcs2RdejXZ012efTZ0lGpXeV01vVw12dNajcr1a7NWTafFx12dNajcpNttOjj5G3Hya9u8enpZivL5fDbr3arz1lO5vNcNfF3/S2nH1mPR8Xbefqbce/5dpcYr63hedtw8/6fJ11fO+9cfHfM234+nd1/a3fPo8nc/xl+1xyunuJbHHTl306b9Z73o1303RiT7Na7Stdsqdnua1lgsOyH6bcbguRy/TTsejB2ovtefsTsejsOxdPa8/Ydjv2J2Gp7XDtTtd+xLoh7XDtO13/AE6fph7XDsamjt2JZgX2ufaYw1WaJWKy1WO6d2Bn6v3qKji+wACCKAgAqoqUQQFAAAAAAAoAiLgEQVAAUEUAAiigAKioCVmtVmiVEpaiMjG22au+3sc1SiKggioABkREWoAioBUq1FQQASgCIACVCgjpw8nbcX0a5uOfXr6ODrx8uOl6xYVyvVnrHTl0/i19HPLTJerG0rpj3IDjUdbqz2iMLhcL2gyYrXavaqMYTDp2p2g52MV1sTtBzGrGKqJaxWrE7RGFkWRqTHqC6xbthm7LrPbTTHTS9s7r6+xnfe7VLcphm1QXBhBAoAqIDQgCiCCmUAURQUQQFQAAAAQDIgiiAAZQFRAFQTIKlEEEyuWQMiFEMmUSguWcmUqoCWkvUHfSdH2vH07PE1+PX9r43FM4fdx28Gs+A6/HPyv6JwTrtfg1t6nB9O1Tb1HaTOYztejhverrvXDe9Rnpy3rltW971ctqrnWdq57bLtXLfbpVYtYu3U7nO7Hcrnrp3J3OfcvcGt9x3OfcvcpreTLHcncI6ZMsZMqa33L3OeTIa6dxNnPuXuFdO5cufcdwa76bO2uzya7dXbXYrUr067Omuzz67N67MtyvVrXTXZ5tdnbWo6Su/cvrrY56101G4+X5Hj63nzr029zwfc+GzfXa+59fydL+vrZ65PvPFr/p+Pe69fa1L4cO+N57/T1fm+s9esXXp1nR3vFL9P7K53Sy9Y083rG9OSz4O+nLPbPxeaaumsx6GNTr7vVrdL6Os0eSOmu1ntZytyx6JovY568u3vy6a83viNzF7DsWcmvuXvguMdh2N3ee5LuJkY/TO2F5Gbv8RPRbJGLYXZm5qppdmbSxnayDJXPfeT1qbbbXpIxeP2738Bmsb8m21xrE/R39c9fd7XS3XSe797n+pO7OOh/Pqzr+goo4vsoFAABEFQVUFEZFRQAAAAAAAAKAJgwoImFwAoAAAAsTCgIqBWazatrIzUTbbEW3EctrmiUvVlUGQogAAglVKBaggAIqCVUARUEAQBFQEoAiIqKLN7OnsZ21z11RZcAzN7K3LNvmzZNvhWLNtaqY62VMM68tnSty67Kidp2t4WQXGO07XWRZqavtcew7HfsX9NNPa810Zur1XjZvEul5ePbVi6V7LxMbayeq6xeXl/TZsdeTeT0cNt1Zq5kZu1t6E122rUmuvxppia6461bclpGbRcNSEiimF7SNYQc7qxY72Oe0CxzoVBFyIA0IZQUTJkFEyZBRFRAAATJkFEyIKJlAUQABAVDKZEVBAVLUMgIZQRcoWs2qLaiZQFTIlohaa+qLreoPXwddtfm+3v8A04+J49/Pr83297/Lg7/F4q8H0X5s7XqcG35b805PUdfpHPeuG9dd64bq59OO9ctq6b1w2qudZ2rlvejW1ct6Odc8pli7J3Kw6ZMueTKmuncZc8ncJrpky55O5R0yZc+5cg3k7mMmQbyZYyuQblXuc8r3A6y9XbXbo80rtrSrK76101rzzZ11qOkr06120rzaV30qV05r0a3o6SuOldYy6Rx8ifzNL8Wfvm1/0WtnrLG+f6tPm5feevg/jD7M9fj3+z8/p5HXGzvrvrtHz9vWmvJtr6NTp4n0uyX06H6deTj8qz1enj8nS+1rVmOk1sakrWvJK6a9lNakc5FxXbXTVvXi1vtTW5y88mzX5nr18bLpr4lTW58deDGx27PpTw2p4Z7l/qr5k4tqs4K+pPDjc8TWJ7mp8NfKnj33H+n29z6t4dNXHlums9kPcX4pPL5u3j7e3pHHfj01+N+D0eT5PFrnNzXzubzM5mvSGuPdk8N8m819vbPdPV59+b/D+1y35Ntr1YyXquNrd2t9UymRlH9HAZfaQAAAQABAFVUFRGRpMAgCgAAAAAAAAqLEABVDAAACFY2q7bMUS1LUtxC3DntsM2m1zWaqZGUAAQAABBlpkBAASqggi1FBAEEVKCJVSgIqCFZq1FEAERc+/qgCXWX0Z7dpW8KujE5No6a8ydut9hOOewHbXljrrtrXmnFXXTjsGo9GuK326uemtdpqy6SM9sZ2xHXEZ2kFseXk2vsjycvdXu5Jq8vLtx6/NqVy6jyXTa1OyT1ufg3vyZ9HO1dcqW9MTpGaZBBvVhvUG4UhUVnub12c61rVHS+jG65Y2qFY2ZXas0RRARRDKCiKBkAABBciAKmQAEMgogAIZRFtTIgKmUAXKGUyBaZMoqCZEoCZEyBlMlqUQyVEyAutZtWKPX4+35pfi+3vt+SPgcOz7M5M8Ot+CO3xX0rfj79do3v1eTi5Mcvzem3MG+bsct647123cN1Z6cN64b31dt3n3VzrntXLet7Vx3qsVy2vVnKb3rWcqw3lcueTIjpky59x3COncZc8nco6ZO5jJkG8mWMmQdMmXPK5B07ly55XKjrK667dI80rtrehVjvK6a1wldNajcerSu+leXSu+lZrpzXq1rrL0cNK33dEdZU5tvz6Rx+7b/8AR4+MTl3zyz4OH3Xk/ka6++/uLPDHXXp0+Dv9VZyvJ9TA8jWV7mMmQd9effX0rvp5u89erxZMmkuPp6fcPweji87W+u8j4s2WbmtT5LH6fh8vg6Z5JfxevTzOD/HP2vyE5W5z33pXWf7Fn0fsJ5nj/wCPX9sL9w8af8zX9r8h+vfefr33pjX/AGr9o/VbfdvE1/jz8nn5PvnDPplv9j83ea+9Ly1cZv8As9vs833zk2+jWT59Xg5vP5+TPdv+E/3PHd7Wcjl18vV81025LWbWcgwplDKDQmQH9JEyZZfaVDJkAAAMGAABEFARUBVTACINJYCAKAAAABKALkQyCiAauWbthLb7E7b7egmpazbh0xrPW5O7SekExxxtt6S0/R5L7MfN2/VifqhkY/02/tsh/pb7dm/1T9Uwzln/AEs/xf2H+ln+K/sanK1+rD1M5c/9LP8AFUvie7b+x2m8XugucvPfE39ljF8blnsy9mVQ9kfP24+SeutjFfTZumm3rJV1m/H9q+aPbt4vHfT8t+Djv4nJPpvcM3ixwRrbXbXptMX4sjJUoKIAIlABEUoIioIlSrUqiAYEDCqKzhcLJnpG5xX+L8oYzI1NW5OLX37X4r+tJ9MkVcTXTe+kddePl+E/H/Y5Xnqfr0xfR6tdd/bdWpL/AIo8f69P16ntX3PZddr6bz9jO3Dy7enLJ/6XnnO3OcxfdGd/A59/+dL88uG/2vyvZddvlf8Aa9k5/i3rzHqnt5v/AMvlb/b/ADNfXit+XX9zz78fJpcb63X5zH736HXlb7tdpizMNqf1c3xX5lH6Hk8Hw+X6uOS+/Xp+55OX7LrevDyY+G3+490Zvw9Tx6vkta135vt/lcPXbTOv+LXrP7Hnac7LPMx0lLWJVygplnKZVHTuZtZylqBaiAi5QAAAUTIgogCiCC5Mmuu21xrLbfZHr4vtfk79d5OOe/b1/ZBZLfE15DL6un23xNOvLyXe+6dI76f6Dh+jj1+frf7cmVufFfrZHxtOHl3+jTbb5TLtp9t87b04rPn0/e+r/r+OdJ0h/wC4a+9cqz4+Pr1a+fr9m82+vbr87/sy3Psfk315NJ+3/Y9s+4a+9rXztL7U9tanHxfq8M+xc/t5df2VL9i5/Zya/wBr6Wvl6X2uk59b7TK1/X8X/qvj7fY/Lnptpfxv+xz2+z+dr/BNvlZ/fh9+bytZRf6PjvjX5ffwfM0+ri2+cmf3ZcLLr0sxfi/Xsb8XHvMb6zafGZNZv+t9un5JH6Tl+0eFyemnZffr0eDn+w8s68G82/4dul/sNcuvg7n6/s+Ulrrz+L5HBf5ul1+OOn7Y45Vyss8pkEASmUASiZEEyJQKIZVHbj2fT4OTPjz4dP2Pk6V7PF5Py7a/iN8V2/UxtL7q9uu+Y+Xvt+ax6vG5e7jxnrOg3x1649O9cN/a65y5bjVefd593o3cbx77/TrarnXm3rjvXv8A9Fb/AFN5rPdOt/sani+Dp9XdyX43E/sWSs+2vj73qmnFzcn0abbfKW/ufd15PE4/6fDpL78Zv9uW/wD3DadJ0nwX21P659a+Np9s+4b/AE8G8+cx+/Dtr9i+5bf8vXX57a/3ZfRvn7e9P9ft719tX2cfevHr/wCO+ffXbj1+e3+yVr/+t+b/APd4v23/APK9f+v297U8++8yr7Pj+1/5eT/+s+d7OTi/bf8A8qX/AMZ+4+zbjv8A6v8AbI9+vn33uuvn/FMq+z4/1/5fI2/8c+7T049dvlvr/fhx3+zfdeP18be/5ev7sv0ennfF308z4p/kv9Px362PxnJ4/k8V/mcW+n+bWz97nl+918mbTF6scnifb/In83g49vj2zP8AZg936F/1pfx7/wCX4XK5fref/wAZ+2c2bx93Df8AhuZ+y5fO8j/xLytM3xuXXlnu2/Lf71nU/Zz6/wBb5J4nu/8A5fElWV08n7f5viX/AKjh20n+LGZ+2ZcMtONllyzP3dZXbW+jzx11osd5XTWuGtdNKjcerSu+leXSu+lSunL1aVdt8Rxm2Ixy8mNUxq9ZGLyd3K8/3Tlz26+6fvXi3zvl4/N5e/lvunT9hXLrr/G/q8m96sLvURyMmUBFyZTIC5XKPZ432f7l5PXi4Nprf4tvyz+3As5t9JLf2eTJl97h/wDFN/XyvI10/wCHSZv9uHt4vsX2Xh/qXbmv/Ftif2YR1n+v3fOc/vX5XLenFzcn0abbfKW/ufsuPX7Rwf0+DjlntxLf7cu0+5ePrMa4k90XL9m5/rc/X5J/EfjtPtX3Pk+nxuS/+mz9+HfT/wAf+8bf/wCvZ87rP31+pv3bh98P/deL3mdfZqfB8P17r81P/Gfu9mf09Z8Lvq1P/F/u9/g0nz3n9z9JPufFfbG59w4r7Uzr7NT4Pg//AC6/5fmL/wCL/dv8Gl+W8/vS/wDjX3iT+lrfltq/WTzOO+10nPpfanqv/W+G/W/8vxe32D7vr6+Pb8rL+6uO/wBs+48f1+NyT/02/ufvJya1qWG0/wCn8d8dV/Od+Pl0uN9Ntb8Zj97L+j7aabzG2s2nx6uP+g8Lu7/9Px93v7Yms/8AR9fz9P2dzIg9y5MoCLkygDWTLOVyg0iSrkUwCggYAQUERRAEVAAFADIAmTIiplMpdpPiGtZS2T16sXa1kTW7ye5m77JgwoW1FwYEQXBgGcGGsIDODqtsnqndr7xDu2anJWc6p0B215m9eSV5sEthi69k2V5deV115MpjU6dhmbZaRpm667TFmZ8XDk8PS9dL233ex6QSyXy+ZycPJx/VOnvnow+rZLMX0ebl8PXbrx/lvu9i659fH9niRvfTfS42mKwrAAIiVUoCKgiVFoCEG5p7dunwUZkt6Tq6TXWfVc/CJdsTE6RnK4uN9+JjXp8mbtURQtRUAAATKoBk7qlliZgjpOSt68rhme8yGvXrzO2nL8Xz5tY3ryGNTp9LXkdNd3z9OV305WbGp09k2cOfwfG5/r0xt/i16X+xdeR012Zb2X0vq+R5P2fn487cN/U193pXg2m2t7dpiz1lfqZXHyPD4PJ1xya9fZtPWLOvu59fBL683P0fmsmXt8v7Vz8Gd9P5nH756z5x4Wpjh1zeblmLlBFZVAQBAFMoAqouBAa1122vbrM2+yPVp4vHxzu57m/4J/fUWc2vPxcPLy3HHrdr+56+PweHj6+Rvm/4Nf8AabeTcdnHOzX3Rxvdt63LXtbkk/V655fFwzt4NJpPg47+Zy7X1c+0mq5GtpeTkvtZ/Nfa32r2qjnip2117DsBy7dj889rr2xLNfeIxOTkntb18vk19rN7PfE7Nb7Qevi8++16+Lzddva+PdCbb6Xol5landj9FpzTb2uksr4HD5u2uJX0ODzJtjqxeHXn5d8voDnpySumWMdZZU21m0xtMy+yvn+V9l8Xmztx/wArf/h9P2PognXHPUyzX5Ty/tvleL1317tP8evWPJX7WyWYvWX2Pled9j4uXO/j/wAvk/w/w3/Ysrz/ACf69nrx6/o/PI6c/BzePvePm1uu097krz309BFQQQtRUSggNa124d+3efHo88rWQlermvXPva8bl7d/Xpt0ce7v0+K6cd9d/wAs/tWRqefR9Kbs78mk9bh5NvIuMa9Pi43fa+tanH3bvT1beRpPSZvvrlt5W99rhkbkkZ1u8u19rF3qAL3VM1KUDNM1BQzVzUSiNd9anLs5d095me8Ho18jaO+nlWe14Mrmi6+vx+Z8Xq4/L+L4GvJY78fk2M3lqd1+i4/J+L0ac0r4PD5Xxezi8nOOrF5dOfkfWzrtMWZl9lfP8v8A8f8AtvlZ2mn6PJf4uPp/+H0duPnejXkyzlnh13nuZ1Jf3flfM/8AHPO8XO/HP1+Oe3X6p/6XzesuL0s9lf0CXLx+d9n8Pzpbvp2cns5Nem3+9Z393Hv/AFJ5+O/xX47XZ012d/uP2bzPAvdZ+pw+zk19n+aex4deRvy81l5udTK9um7tryT3vBORucnxMWdPd+q48/L0cpydGLt3bLIz126zbs0u1fP5Ns233vV5XJjSaT2vFtWembWNvVCoyyo1w8PLz7zj4tbvtfZI+rwfa/G8ed/m7/qb/wD2tL0n+bZZNa54t8f8vm+P4vkeTt2cHHd78PSPq+P/AOP8XH+bzuea/wD6fH1v/wA1dd/uF11/T8fWcXHPTXXp+55tuTl3udrlqcfd0nHM/wD2v/h9Lj5/tnhf9twazafx7fm2/bcscv3rm39K+f2e9Zo1OZG/dfE9P2dtvuHkbe1yvkc+38RNPgvYqerH6nLf4qndye+uv6a/pg455Ped3J767fpwukDHHv5Z7as5uae2un6cP0wTXzOfX2u2n3Tl19a4/ps3iPQ2/d9Li+8X217uH7rpt61+dvFhPz6+lS8StT5Op9X7Dj83Tb2u362uM5fjuLzebjszXs/922/Txnqx/X6un/YuP1SKji9aX1D2iqWI0mREFwgKZZUGsrljK5QbGcqKYRpKCZMlmEyICZTKmtZTKZTImrkyzagmtZTPvTOPjT1Au3uQVRDCgIGUtBUtPVz2vUS1q7xm71kRNLtW9bmOd9rpp6KROT0Yb3c0SqAImtucN5Y1+qtbNNQ7pVm1jmZTU16NOX3u+u+XhmzppyWGNTp7Zcq46cmXWXLONygKKxvx67zt2mY8XP4u3H+bX82v7nvBnrmV8ij2+R4kv5+P19urxWWdLMVXHrmzyiKggioqJSS3pGpMr6TEWLhJNfmURVEBUEUwCYMOnbiZvSOW/LfTXpAtxbieqZYyueiM6zpyXdvX6448Ho6z64qumzlvHW1z2RK4bdOrfHcxnk9KvD9MWJGttprM0m8vpWOb0cc49AvWV65th105Hi15rOm3V113l9BZX0NOV305HzdeTDvx8qWNzp9DXd0mzyacjtruzY6Tp3fP837Txc+d+L+Xy/2V7ddmsp4asnUy+r8rzcPJwb3j5de3aMP1Hk+Lw+Tp2csz7r7Y+B5vgc3ibdfzcd+nf/a1Lry/J8V59Z6x5QMtOQAgAsBXbh8fbk/Nb26f4q1x8Gus7+X8NP8Aa6bbbb+vp7JFk1uc/dZvrxzt4Zj37e2sYt61Zq1NVaZmrU1akATBhbWNt5Aa6Jd5HHbkrneXtsz1zcH6Jr0Xkt9HPbff3tTrMufqnXgrO12vtc7l2sc9owxXLe9stduO51lcOfppfnHbi+iOnHhYm++09LhJzbz16pverDPVus2+rtOXW+vR005NtOuteRZvZ6E7+6zp9jxvN9Ja+lxc82nq/N8V23ndr7Hr8fy7pZNqt5114+Sx+glyrycHkTeR6tdsudmPTz1KoCNOHleJweVx/p82uZ7L7Z8n5r7j9r5/C27vr4b6b+75v1ab6ab63TeTbW9LL7Vlcvk+Kd/pfu/Do+t92+zbePnn8eXbh9dtfbr/ALnyKrxd83m5RBMqyCAGW9NNt7jX9vuXj4bt+bbpr+92tknbr0nua551ZDSa8c6db70u1vrUHSTGhAABqa0GML2unZNZ3b3t199c/wDUaf8ALn40F7L63pPi4cnkcXHbOu2093+91tt63q+fy/1NvmlrPVzw6b+byX6ZNf7XLbyObb13v4dP3MIm1ztv3ezg3t0mbmunLcaX5PP4tzme525+nHW3T6PAub7KuDDDkTk5J6bV04/I37prtc5c8Mzpza/JZ5Xm3fL6MvTJN570/geLe3vtl9rVrfXWPpactntevh8l8XTyNtfXrHq4uebel6nleepfD73D5D3cXM/PcPPj2vfweR6MXl157fb05Mu2u2XzeHmy9fHyZc7Hfjt6LJZZZmX1j4P3X/xvTkzz+DOzk9duH2X/AC+593XZpJbG++OfkmdR/O95ycW94+TW6763G2t6WLN37L7t9m8f7jp3f0/Ik/LySf2bPx/leNz+HzXg59e3efsvxjrz1K+f83w9fHfvzfFO9147id1ebS5uG+Xkxr2xq+jgzy8nftb7HHaraz1txPW+kjFVmvZ4n27blk5ea/pcPvvrf8sdfH8Pj4ZOTyJ38nrrx+yf5nffffludqs5+7pzx9b/AMNzm04dP0vF1/T09t9t+dcsXbrtctTVuaNz0dGJq3NGpq1gMYmka7S2RjblkBvES7ax5ObzNdOmevujjxeZ3b/mnS+ibNxPdNx7/wBTP0zLzeR514tuyTNenW51y+X5l/n1OrkTu2T0a28/yNvS4c75PPt671yVjb93K9X7vR4/kcl37Lc+3q91v5cvleP/ANx+D6e/TT8HSeI68+Hz+Tfb9TbrfVJy8k9Nr+1ne/n2+aOV8uNvq6zyeefxX8XXTzd843kuXlTa/m0+bXFuyavNuz1fTm+m06zCY0z6z5Ma/T+Dz5/mujrr+kIZLXlfTT2lT2qoAAAAmyG19ADKyphAblXLGWsg1lWMtZQVjbX2xsFcUddtZs5X8txVZswSmU9RFwZ9wACiiYUS0Cpkyzbj1BbUm0tYttXX1GddPY47err7HLb1RagAyl9rpp6Od9HTT0VYm7m3yMJUqgCJr9Va29GNPqvza29GlZQGUDuwM7ez5rB212ur0cfJlz01m2uKxZePbA1PR7ZtlXn4+XLvrcpY3LrSCo0PP5HjTlndr03/AHvQCWSzK+Ptrdbddpiz2M19PyPH15Zn02npXzt9bptddpixXHrm8skmVkVqRlPhAFURQEMLhrXXIJNcre3T1633G+806a+vv9zzd9vJYJrrtbt1rhfV2vo5X1KnRFt6X5Im3035DLPB9Lp/HGOD6W/44tabyxstrFqM1z5b+W/JeH6Yzy38m3ya4fpiwiczi7c3q5FZ68pV0uNkJepEnl6ZnGW9d8Jx+jPLtNN5PTKuj1cfI9OnJl83Td34+RLGpX0tN3XXZ4uPky76bsWOk6eiVN9NOTW6bzu1vrKzrs3Kjpuvgfcftm/j28vFnbh/t1eB+uslmL1l9j4n3P7XeLPP48zx+u2k9n+5qdfd5vl+HP8ALnx9nzBGtddttprrM2tOBrLtZJ1t9j1cfHOKZvXk/si8fHOKdOu99dvc1ISOk5xOtub1akWRcK0YFS0Bm7YTbdma7bfCCJtva47cnsnX4u3PO3TEeVOqz1WpWOX6tPm1GOT+pp+Kc+WY9ev0pPRZ9KT0Xrw3UrG0brNYZrzeT9H4x24vojl5X0T5x14/ojpx4I57+v4sNb+rNY681m+UMlREez7T12vzr3eb4nHOO8+uNcddp7Hg+z/VfnX1PuN/6Lk+Tp1crtz+NeHx/Kum0lvR9jxvJm0fltd7Hv8AE8u62S1PTqJx8mP0suVePxvIm0evW5c7MernqVUqiNp0sxZ0vsfnfvP2b9LPk+Nr/L9eTSez4z4P0R6zF6xZXPvidzL/ABX4IfZ+9/Z/0LfJ8efyr9es/hz/AHPjYaeHvi83Kjtx8WPzb/hF4+Lt/Nt6+yNVvnn60k+625ZVG1AXAIvas1y78fDmZ26SetorlpxXb0OTl4+Hpr+bf+yHP5H/AC+Lpr7dvbXmwlrPXWekY5d9+S53ua56bY37Xa6vP6eTZ8InPljny9V+l4d51vze3f6Hmuq9L39HCww63ROxGDxL+bb5u/P9Lz+H67fOvRzekbdPo82DDpNF7WXFyw53+vp8no7HHkmPI0+RPLXPl7P4PwePada9l+h5rFrXfiOeCWy5nRrtSxHLw9HD5HXG3q93DzYx1fHerxuS3XLUdeOtfe8fn+L6HDyvz/DzYr6Xj8/xZsduen2ePd312y+fw8vo9em+XKx6OOnd4/uf2zg+48H6fJ+Xk1/p8k9Zf9j161WfDpZOpZZsr8B5fi83gc23DzTG89L7LPfHk22tuX737r9r4fuXj3j3/Lya9ePk91/2Pw3keLz+N5G3jculnLrcY9/ydJ1r53z/AAX476evN8X/ANnPWbbbTXWZt9JH0ODg18aZ+rmvt9mvyTg4JwT38u3rfd8I7a6/tbnP1qccZ63yk1tub1rc1amrUjTeJNWpFZu2BVzhjbkkY35GddLv126QRN+S4zeknra8PN5dt7eP0/xO/n3GnbOkfPY6t8OffV8Gc9a1x/1NPmyvF/V0+acflGOfMfa0/pz5PleX/X2fW0+j8HyPKv8AP2a78OnyeI5ZEXLm4t+L18i/KPp8n9P8HzfEn/UX8H0uT+m7TxP2d+fD5e/135oW9aONcKrG/wBenzaY2/qcfzXj8ovPmPo6/R+Dz/8AM/D+96NfonyeXP8AM/8Aj3ut+n7ut+j+lIDzPqIqAKgIAAiX2HsS+xYoAgCyoA1lZWMrKDcrTC5RWmdtZtOqqK891suL+0d9pLMVx21uvRYzZiKiiAJlQtTIl27entBNrj5sUEZoaouvqQdPY5X1db6OV9RagAyl9HTX0c76Ouvov0WMcjDe/qylSgAiaetXZnT2tbNL9GUBlBnb2fNpnb2fNZ5Hr4fSOPPf5n4O3D6Rx5/6hWr4Z13x6PVx8mXi9HTTfHWHlJX0Jcq4cXJl2lyljrLrQioo4eT485tczpvPSu6CWSzK+RtLre29LPYj6HleNOWd2v1z+1865mZeljcuuPXOVRlVRQjeuuaBrrld95rO3X19tN95pO3X6vbfc4paWlcJ/V2d3DX+rt8zll2vo5um3o5rTpKzvfyX5NM8n0bfJGTg+lq3834M8P0rt9TVa+halpWbUYrny/RXXh+mOPL9NduL6Ys8LGOb1c2+X6mCs9eUqX2fMqbez5kSeXt4vpcPK+ufJ24fpcPJ+v8ABa314Y05Lr09j06cjxtacl1vwRmdPpcfI9XHyPmabvTx8hY6Svo6bu2uzxcfI767MWOvPT0HSsytI6SvjfcvtV1v63jz8tv5tJ7M+15uPSccxr12v1bP0T5nm+F+nby8c/Jfqnua5v3ce/ikvujxSNyEituZgVm0C1z22NtmbjWd23r7IJqWzX8237Pe667a30eTfa7XNdPEudckupL6t+T9LyPV5N/K8rPXlnrysZ3/AKun4rGb15tPkc+Uj2T6WMun8P4OOeq9eGq0zTKWsI4+V9Ov+aOun0Rx8n00/wAzvp9Dpz4I47+rLWzFY681m+UKIiPX9m+q/Ovp/cv+y3+T5n2b1vzr6f3P/s9/k315dufwr4C679tZtRmXK4vqeF5d1slfb8fnm09X5vwuK8s2mv1a3o9/ieTtpt2bdLG+prtx3Y+9LlXDh5ZtHaVyserm6qKI0l112l12mZZiz5vzX3T7VPD5Lzcczw7Xp/w33P0zPJx6cvHtx8k7tdpiyrzcrn8nxzufrPD8ZUev7h4O/hc3bevHt149vg8j0S76vHZZcoC4ETDeuuV10y9PHxSTu26Q1ZGePi11l336azra8/N5F5b269OOek9/zdPM32/0/JtOk11uI8HjbXbTNSepb9HbXXu5MfBu8NPHmea/J6e2pfLNmvJeO+54dp/1u890n7n17q+Vyz/+Q5fnP3Lz5TMd9/oZvGvJ9L1XiOjqPF+nU7K9l4WLx4Rj2vn+F67fOvTvM7SPN4Ppfm9WM8ukbbvhP017Ho7PgdjDHtefsePn1x5ek/4f731P03z/ADNcebpP+D+9Z5WT1dtvoc5p+WOm30Na6fy9b8Fp1HnurFj07aOd0RjHCx18HrqzdWvAvT8VjXH1evbW6WWeld+DmxY8/l7WcHTpcxx4OfPzVvcuP0Hj83p1fQ4eX0fA8fm+L6fj8uWOo68dPrab5dZXi4uT0erTZysenjp1j5/3X7Zp5mn6ukk8njn5NvfP8L3yqkuXW7zOpl8V+K7NtNrrtMbS4svsw3rq+594+3TfPlcU/NP6ms9s9748d+etmvF3xeOsqCsbbYaZXbbDhvyG+7NuvHpeXk6az+0S0u2nHJvy3pbiT22u+u82n5fR8bm8jfm5e/bpJfyz3PoeBbeOWpLus89ba5fcPR897/uNeBjvy5/J+Q3wT+dp+Lm6eP159Tj8k4/J9rX6PwfH8n+tt832P+X+D4vPf523z/cvfhv5fEYBGHJ28L+ts+ly9NK+d4P9bZ9Dm/p12nifs78+Hyr6kqDi4Kzf6nH86qf83T8V4/KLx+T6M+j8Hk/5r1/wfg8n/Ndb5n7ut8x/SgHmfUEKIAAggKJVie1YAioAioIEoA1K05tSit5VlZUVpLJZiqCuG2t1rL0XWWYrhvrdbi/tWM2YiBbjpPVULtjpPVzBEAqCC6+qLr6kPq6X0ca7X0cb6qtAEZS+x119HG+rtr6LFjG/qyu/qiVKJVQRONrZnj9F2aq/REVGUGdvZ82mdvZ81nkevi+mOPP/AFK68Vna5c/9SlW+HIlwCMumm+LmPXx8mXglw66b9t+C+WuenvlVy4+TLrOrNdZdABR5PM8Xvn6nH9U+qe96wlxLJZlfEyserzfF7c8uk6fxT3fF5dXSVwssuVvWZb33nHrifVf7E7px659dr6Rxtttt61LS3DJlBGVy46f1Nvm6Zc+P6tvmvJHbb0c63t6OdWnRWOT+nt8mmOX6KjLfD9Kbeq8X0pvfzNVb4Ss0qVGGOT6fxduP6Y4cn0z5vRx/Ss8NcuXL9Tm6cv1OZWevKVnf2fNqs7+z5kSeXt4vpcPJ+v8AB34vpjz+R9a1vrw5ItRHN7eDj/U45j1iy3W4vSxrwfpjt5fHp+leX0uv9vsV1z01OPkerj5HzdN/i9PFyJYsr6OmzrK8fHyPRpuxY689OxjMxWZW5UdJXzPM8T9K9+k/JfZ7nlfcsm0xesvsfJ83xrwbd2vXjvpfd8G+et9K4/JxnrPDz7bMbbZTbbKyTWd234RpyTprO7b19kct7drm+rW+12uazUtZtc66+J9Ec9p0rr4n0Qn1OfJ5X0vK9PlejzFTryrM/ra/JU1/rz5HPlI9l+n8HC3q736Xnt606a6XJlMjLLj5F+j5u+v0OHP9WnzeifTG+fEWON9WK1szWL5rN8olWpUR3+1cuvHbL65fS+482m/h7SXr0/e+LL23M6VduTfaSbXM9zd6lbneSxgVcMMPf9n/AKm3zfQ+4eF3af6ji6ba9d575Pa+f9n/AKu/zfb8j/tOX/Jt+5u3LHfiS8XXg8Hy/ZfV9fi5JtI/L6b7a3unrPV9fwvKm0kp1Nmxfj7z0r6wxx790bcnpl0AFcfL8Xj8vhvFye30vtl978p5Pjcnjc23DyT809L75737F4vuf2/XzOHpicunXTb+5vjrPS+HL5vj902flH5aOmuuT9PbXe6bTG0uLL7MPRwcOa7PJI1w8Ptvo7/p59fT3N66Yaw5263OXh+56TXwOez/AA/v6PleJ/Tj7H3eY+28/wDln74+R4v9ONceGe5le77fp3c2/wDl/ve68MeT7XM8vLfdJ/a+jhOvK8z0ea8D4XLP/wCR557tsfsj9Lh+b5f/APpeR/nq8J3MddvZ84+j2Pn4ztpPftP3vs3ji9fRJNeXsTbT8t+T0XRy5tccW992t/cyntfC8H6Hs4de7ydJ8/3PH4M/lx7vEmfL1+V/c3Uez9M7Ho7E7GF9rj2PkfcZjz9P8k/fX3e2PifdZj7hx+66T99Xnyli7fQ9Gmv8rX5R5t/oe7XXHHrL7JF6Rw21cttXo3w4b1liuO0Y+3+n4t7Of270/Frn6rz9Xq83+j+MeDXa67Zj3+b/AEvxeC4L5Tv8nv4Ob0sfS8fnfB4eTs26+lfQ4OXFXdjfHWv0HDy5x1e7i3fE8fmfR4eRjqO/HT6Ouzo83Hvl31rnY9HNa9Zh+f8Aung/6bk/U0n8re9Phfc/QMc/Dx8/FtxckzrtMHPXtp8nHv5z6zw/JbbYcd93bzuDk8Xn24t/WfTffL7XDj0vJs9H6vDdlymmsxd97jXXrbXzfL8m8+/Tpx69NI7+f5U2v6HFf5ev1We2x4XPrr6OXfW+kH1ft8/lT5Pk+yvr+D/Snya48Vfj+rz/AHH1eB7vuN6vCnXlj5PyHXxZ/P1+Tk7eJ/3E+SceTjy+xf6f4Pic/wDW3+b7e39P8Hw+X+pv86vfiN/L4jIDDk9Hgf1Nvm9/P00eH7fPz7X4vZ5P9O/J2+n8O88PlKiuLziT+tp+Kp6cmm3snq1x+Ua48voz6PweT/m/g9Pfr+n6+x5O6fq5dL5jrfMf0wB5X1DBSFUQERBFqCipnAqAAGEUoiJVS0FyOduWtb7KDpK1K5ytSi63KrMqyitM7azaYqqivNvLpcOb176TaYry763W4qsdREAZEVAF19UXT6iEdNvRxrrt6OSlARET2x219HFZtVIu/qgIgipQOP0Nk1/L8i3K7FEVEQSzKgLNrEtu1zUDRKAIEuPkPP5HN2zs19fbSeR7uLl+OY9em+Y+F4/P+nt27fTf7H1OHlasa56e2DGu2W2HWUAFLJZi+l9j53keP+jtdp9F9Pg+im+uu+t126yrLjPXOx8bba25qOvkcF4d8XrrfprkOFmeUSqlVBz4vqvzdGOH1vzXn6kdNvRzrpt6ORUolksxfRUETXOvSXoW5anHybfTraztrtrcbTF+K7S6ylEqMscnpPm9Gn0xw2mZhvXk7ZixqeGpU5PqYXa5uWUrN8lZrVZEa15d9ZiVm225vWpdpPUlz7Kp6pQBHv8AB+l6PN/7Tf5OHhT8rv53/ab/AIfvL5dv/rf2fL4uTtuL6PVpvh4c9vzdOLl/hv7VY519Pj5Hq4+R8zTfFeri5UsblfR12dJXk4+R312YsdeeneM76a8mt03mdb6wlaZdPL4nleJfG3t268d+m+/4PLtvdrmv0XNxac3HdOSZ1r4PleLv43Jdduut+nb3tzrXn+Xj2+s8OKVUVxY3+m/J28T6HHk+jb5O3i/RGp4XlnynmenyfV57EvlOvLJxz+dPkokuJHs2mNHlt6pdtr0tzELdW3VMpkyiMcmtu2t9kvX8Xpnb2erz7ba6zO1xPixObi26TaWtS3PBrezNWs1lkZrTN+m/JB59Nufmudb26+z/AOK66Tkl7d+vusZ8P6Hbb+pq63mZfRrPQkbmqyNTVyTHp+0f1d/81fb8j/tOT/Lf3PifZ/6m3+avteR/2vJ/lrXX0d/j/Gvg66N67bcO8s9Ku22nFpeTe411mbXxeb7nvyeR+pr0116a6/BeNcvD9h4nkzaR79dsx+W8DzdbJvrfy3+x97xvIm0nVO+Xf4vk+j2ia3Kub0QAB837n9unNf8AUcc/mT65748nHxzXWR918/y/G7L+ppPy31nubnVzHH5Pjm+6fy8si4FHN4PvfT7by/Ht/wDqj5PjfRH1vvd//juT43X/AOqPlcH0OnHhy+T8v4fR+0fXzf8Ap/vfReD7R6ct+MfQZ68t8fjEsfl718/yL/8AqbfvfqH5nfTfj8/nnJO23fazPtluWuPqz8niO2n9bi/z6/vfdsfG8fj238nj7ZmTaW/DD7J2cfVm6ufPx3bh31167XXaT8Y7YMMrj8t4mdJ2bzt216WX1mH0PA0u3k98n5dZevzfW24ePa52012vvsz+9ZrrJiTE90avXoz7GDDfamGVxixw5/H4eaY5dJtj0z6x6KxvjGRLHlnicHH1116/Hr+9N48vL9x8rbkuvDxa9s9u3rf2Yb4PK35bdOXTs3kz09Ktl8sXDeOO0ejeuG9RiuG8cvt/p+Lru5+L/Jtm3v8AVrm+TmvT5v8ASnzfPevyvI131mmvX22vInV9We76o9Pjcv8ADfX2PM1re259vs+BzupzuvsePzY6Pp+Pzej4HDy5mfb7X0fH527HfmvvcPI9Wmz5XByvdxcjl1Ho46ezWtOWmzpLliu8rxfdvt2vm8H5f63H10vv/wCF+S8/n/0vHeDXpzbfV/wx+8j8v/5V9mzn7j486z+vrP8A6muerPR5/wDa+O3m98+fr+z8sAr56PseHMcU+T5HtfY8X+lPk6ceP5dPj+rxfcPq/F43r+4X+ZHkZ68sd/kO/hf1/wAHndfF5NeLm7tvRePJxfV9nf8Ap35Ph8n9Tb519Tm8/g/Txrc3Ho+Vbm5O74a+Sz0BFYcnp+3fVfm9nlXHHfk+XpybaXOvStb8/JydNtunudPfMdf7JjADm5Kg4dt5fIultmsk6T49V5m3GuZtejuuPVF5PF0017tLZZ7k9mWrx6yb5X2esm+X9QArg+wT0CegoiKiIVAFPbF9ie1VEAEALcAluGLcluQRBUwDUqysLKo6StyuUrUqK6SqxK1kVpnfSbzF/CqqK8e2t1uKy9e+k3mL6+yvLvrtrcVXOzERUECXFyLNNr6AXfLK7a3X16IFEqpREFXt2xnAIAIJVSggzde7brehdJr1i4NIqIDO+3brb6tMcv0EGZ+peucN62+31NfQnrWrPQAY5eTsnT6qyjPPy9kxPqv9jx31y3tm3N61luTEZr0+L5GL+nt/6a81RR9zh5fZXq12zHxvF8ju/Lt9U9vvfR4eXLNjpz09QzrtlqMOsFAHPm4teXS6bfhfc+Ty8W3FvdNp1n9r7Th5Pj682mPTafTVY7431nl8lK1vptptddpixmjgMcMxbL65bdePxeTkmZ0alwjG8xHKu/N43LxTu26z3uFS1Lu+qGvXafNF1+qfMR9Tx7rrp9Lh9x7bxzaTFl/e68P0ufn/AND8YrrfxfNSqg4IlldeK6zbNmXbl7dtfRcanPo8dRqzrhkYqI0lBNdZd9cvXdZ2ejzafVHq/hab58PDt6o1v9V+bKOde3xOTWSdW/P8nSeNtpn8+2MT5PmbbY9PVjFvWrjpOri5alZw1IrLvxcn8N/B6dN8V4ZHbj39l9RZX0+Llenj5Hy+PkxXq4uVmxuV9LTZ0lePTkd9N2LHXnp3cvI4OPyOO8e/4X3NytMunpZlfnPI8fk8fkum/wCF97k/ReV42nkcfbt6/wAN9z4PPw78PJdN5iz0vvbl15fk+O839HDk/p7fJ38b6HKyWYvoum22kxL0+LUrEq+R9bi3tbbms2JUvljDfDxfqbzX0Zrt4v8AVhCeXu/9p4bx57ur5fLpePk20vXtuP2PvafS+L5s/wCq5PmVv5JJJkcAEcnPbSb8s7usk6Ou/Bx9voxP6k+Tvt9LpPEajzo1hMOd8sIm0/Lfk32ln5b8kHm8P6Ha/wBXVx8P6Hf/AJujt14rTtNW5qsjcnRxWRz8Xfk8fmuZ+Xa5lnxfV5PN49vG21z1s/Y/N8n3jmu9nBxzslx3be3Hyw8/3D7n5XN436eJxy38919s/F09tvmLOs9E+6/dP9TyfpcV/k6X1/xX3vnd7mStyYy9vhebfH5Jb10v1R+n8HzJ+WzbOu3WV+Nj6H23zbw7Ti5L/Lt6X3Us0lx+98fnm09Xply/P+F5d1uLX2eDmm09XHrnHq+P5NegSXLTDsM7SbSyzMvsaAfL8nx7w7e/S+lcX1+Tj15Nbrt1lfL5+Hbh37b1nsvval1w74z1nh8375/2F+O2v73zOH6H1funDyc/iXTjmdpZtj34fM4tNpO262be7HV148PP35fQ+0f0+W/8X9z3vJ9v4d+HhvfMXa5xXqyz15rfPpItc9+Pj3/qazbHvn+1tnXhnNz66bfTjOPekWppOPWY0xPhP9yvpX7f404+mkl975287drr7rg2Veubz5QAZctNPK8jezjs49JcZxm3Hzdv9L5HFM77d8/Zf7HTwf4vnXq55/J2+S2/RZzs189KqVGWNnLe9L8nWue8/LfkqV8zX1qT+tPlTX1q6/19flXS+K5tbOOz0bxx3jmzXDaOW0d9o8/PrnX8STbjOMViuk0k16Mb2ay2+kW84l5xjbaazN/CMa7W3Nc7td9s100jpzMjUmR6OLftsr3cPJ6WPBpHfj2wrUfZ8bnfT4OZ+e4eXtsfS8bn+LFjfPT7nHv0d9dnzeHlezj3y52PRx09UTbXXfW67TOu0xZ78s67Nxh2l1+E+/8A2fb7d5PdxzPjctzx33X/AAvlP6T5vh8Pm+Nv4/NM67T19svvj+f/AHHwOb7f5O3j809Ouu3s21vta5uvn/7Pwey+6fjf/Dza9dp832vHmOOPjceO+ZfX4uXWaerrx4c/j8PB5/8AVeV6PN2m3L0ednryx3+VR04eDk59+zSZrm+j9n/rZ9uSTacTbjV/8f8AO/T75Jeno+btrddrrtMbS4svwfuNOTa6Y9mH43z/APvef/8Ac2/elb+X4+eZLPq4AI4vX4Pj8XNm8l/B087xOHi17uK+jn4Pt+bt5f8AR2dbJn8O9k9t9Hz4IOTgrlxf93t+Do5cX/d7fg38flv4/P8AD3cv9N5s/l/B6eT+nXl/h/Bu/lz/AC1fMf1JKZHlfWUBRkKiIACntX2J7VVEBLQLcMXqoCCgiCoAirjChklQyg6StSuUrUqrrrlZXOVqVF1tjfSbzF/a1lUV4t9LpcVl7dtJvMV5OXj20vvnvVz65xl34/R53o09Ahz/AEPO9HP/AE682ROvKomTIiz1jtNujjPV1noqxz3+qsrvfzM5RFEyCJPWrsmv1VdmlRUGUGeX6K0zv9NJ5DX0J6mvoW4y1fAm+/bPi8+2bc31dLM+rNhJiOVjNjrdUurQ44TDrdU7RHOSy5nSx7vH5+6dem09Y8048u3Hx9tz7Utwj6XDy5eibZfM12x1j18XNn2s2OvPT0qzLlWXRQAeby/FnNr3a9N56X3vl7a3Xay9LPY+68vl+JOWd2nTef2rHP5ON9Y+U+v4snZHyNpddrrtMWesfX8X+nPkv0Y+Lynnz/pt3xq+z5//AGu/yfEykT5vy/ho1+qfNjuJt+afNXN9Xh+mOfnf0Pxjpw/THLz7/wBPfnFdL+N/Z85KncmRxb19nzd79Lz6X970fwtTw3PDzberNXe/mrOUYoi5TIjWk6x6f4Xn4vZ83o9jTfPh49/rvzYsxPi778eNrb1t9J7mewkZxw7PevY7fpnYq449jU1dew7Qxzwjdhrpm5vST2g1x7Wz4x34+TDzbb+zXprP7WtNs/NNJX0eLlerj5HytOTD08XKljc6fT03dZs8XHyZd9N2LHXnp6MuHl+Lp5Gnbt6z6b7nSbNyp4b9LMr83z8HJw8l03nX2fF6PG+3/qzO1x8n1vI8fi5tfzzOOsvuw5cek06RqX0cf6svr6x8rzfC/wBPJtLnW3HV46+v93/oa3/ifHyscvkknWQdfG/qxxy6+Lc8qxmeX2OP6Xx/N/7rk+b7PH9L43nX/qt/mjfyeI4pgyZRzY/5s+Tvt9Lh/wA2fJ32+l0niLPDjJ0XCz0WOd8onaXX8t+TUWz8t+SGPB4f0PRrP5+jz+J9L08c/n6f/Hsdr4o9c1a2mOPa/CrI8H3Lz/09bwcPXkvTa/4c/wB7lJtafM4Z+Vny5/Kx8XXTXtkY55nXDsw+f2na9F40/TUcpq3rq6TirrpxfAHr+3+VtJOLe+n07f3Pv+F5ll7dnwPH8bbbaSR9a+Lvx8eu8udpPzRnrPFa5t8z6P0HDzTaO8r4Hh+bZ02fY4efXaerl1zj0/H8mvSMzZph2HPm4tOXTt2/b7nQCzXyN/F5teS6TXPtl9mC+JzyZ7cvrFnRr3OV+Kfd8O9Li9KmTzOSa+TyT3Vw/VacLctjvl08W58mfJ4/1nq+33v5s+4JdsfZ/hfF5b/M2/zV9q/S/PeRy45+Se7apy6/Ncx1yZeb9Y/Waxw17vAvXb516+b+lt8q8f2+5lvvr2c39Hf/AC0vl05/F8+1m1w/VP1THPXWsb9ZWLyM3khia+fJZtY1p/X0/H9xfrvzSf1dK6Xww77xx2jrts5bVzSuO0ceWflejZw5Z+Wrz5jM8uX8Lycu15NsT6Y9fscteF0xXHXR100ddeJ0141VjXRuRuaFgGu2Hq4ObFjx4zXWzbj7c+1B9nx+f0fR4eX0fneDnw+l4/kfFnqOnPT7fHyO2u2XzuHm+L18fJlysejjt6ZXg+8faeH7n4149vy8uvXi5Pdf9j2a7Nys+HSydc2X1lfzPyfG5vF5tuDm17eTS4sNePybrnXXft98lw/efc/tfieXtx+Ry6S8nDcy++f4dji04pMdrcvo8N/1bOrPd6fR/Prn2+vxR9z/AMs8fi4fI4eXj17byTbux7cY/wBr4Pcrz98+3q8+cafS+z/1L83y+59T7J12z8WufK/H+UfpdPp/B+O8258vm/8A3Nv3v2On0vxXlb/9Vzf59v3pXT5/HLIx3HemPO93g+l+bt5f9Hb5OHgf3u3mXHBt8nW+P4d7+N/Z88yx3Hc4uDeXPj/7q/KL3M8d/wCq/CN8eW/j8/w93L/TvyeXp2/g9fJ/T/B489MN3zz/AC3fPP8AL+oqg8r6rU9Ak6CjAUQAMVUPapjqAlRQGcGGgGcCgjNMLhQTCLUBKCAplKmRHSVubOWVmyq7SrK5TZqbIuuhZLMXrGZWsory8vj3W516x01js5+1YmYxz/068j18/wDSryDHXkyimBF19Xaejjr6u09FWOPJ9TLW/wBVZEQXCIi6+q7Jr6rs0rOUBlFS+imFgk9ErSVoYwljaUGLE7XTCdojn2tTjy668eTbaTpr+1LcGe2QRLWbdRe7Dem+OscspNrL0WXCV9Hi5svRrtl8vTf2z9j1cXP7yx056exXPXklbyy6S6oAry+X4WvPM6/l3npXXh0umkl9cOoantm683n/APacnyfBy+95/wD2nJ8nwsNRw+b8v4ZJ9U+bWCTrPmrk+tw/S5fcJ/01+cduOYjn58/6Xb5wdr+N/Z8cawmFcWuL0/F6Z6PPxz1+b0T6VjXPh5OT66xlvl+usVGL5TJkrrxeLvv+bb8mnvvt+QSavB9P4vR7E7dNZ26TEnt9tXDTcc7pmk0de1cA5dh2uuGaDndWLHTZjbt1ndv0n7xGJp63bprPa578nd016as8nNeS+7WekZyMWtRqVjK5QdddnTTksrz5b12VZXu4+Z6uPlfK13sd+Pm+JY3On1tOR212y+bx8z0acrFjpz09mejhGteRmeqRu3ceX7vrb4mZM42l/ufCtfrNdZtMWZl9lfL837NnPJ43S+t4/wDYss8OXyfHb/lPV8fLt4n9Rz249tNrrvO2z1ld/D1/mVuOM8vrcf0x8b7h/wB3yfh+59nj9HyfuE/6vf8AD9zLp8n4vINYXtHLHOf1J8nbb6XOz+ZPk67fS3PEVyjci669Gu1i+TGV9n4Ndq46IY+d4sxq9HFP52jjwzEdLbOsuK61HTzPMusvHw/V7dvc+b+l1zetvtem6dUuhJIVwxWNtLXouh2Kjzfpk4np/Ta14wefXieng8a7WdHfh8a7X0e7i49eOdPVL1izk8bx9eGZ/idrs53di7uV2um4xzcWL38fT3x28TzbrZrtXK7uO0luZ0rcu+lZ3LsfouDyddp6vTrtl+a8fy9+PaTZ9bxvN12k6s9cO3x/L9K+irlpyzaOkrnjvLKoAr4P3bwufj5d/I1nfx7XNx6x8z9Sv2FmZi+j5Pn/AGTTkt5fG/Jv63T+G/L3N89fSvN8vw3165/4fE76+p9lnd37e6vmcnDycW105NbrtPZX2PsOv8rkv/F/c1b6OXxz/OR9f+F+U8u3/Vcv+fb979Xjo/LeXP8Aq+b/AD7fvZ4+rt/seOXDNOrc1MNvO+l9r+h7+b+jv8q8X22fkj3cn9Pb5VL5duPxfm80zW5F7VcXO2s3auljNgjz36qzfr1deXWTfLnj82rf0Rbsxa3tE14tt846Seu19Iwjl12uJ1rnyTp2zr769G3bJ2cfp7dvbWdeNqc4SPPOKt68L0TjamjS44ziXsd+1naBjlY5WZddj8nFp+pyensntoiSacOn6nJ/6Z768fJy778l3t6rzc2/Lv3bfhPc52sW659da9PFy5mZ6+56+HnxXyptdbmer08XLNp06X2xqXWuen3eDyfR7+Hn9Or87xc1nte7g8n06peXXnt+g4+V313fH4fJ9Or2cXPHO8u/HyPZzdeLb5PHp6u/6k202nwefX1SNd3bK+D/AOaa/wArxd/jvP2zV+Vtr+leZ9t8X7l414PI1zPXTaeut9Mx+K+8f+O+b9s2u1n6vj5/Ly6+z/N7ll+jyf7Hxdb75N5r5Oa+39hn5c/F8XD7/wBg0/kTb32t8uPxfk/Qa/S/B+Rc+Ry3/j2/e/ea/S/BcvXl3v8AxX96Onz+OWM0WQsHB9LwfSunnf8Ab7/JjwpiN+b/ANvv8nS+Ha/jf2fJzTNMGHJwMrw/15fgmHTg1/m5+DXHlvjy9u/0PDn82Pi9+0/K8GP5mPi3fMbvmP6pRrt+J2x5X1UnoL0kRRnC9vvW1KB0iKAigImBUoCFKCGAEATIFQQBFqCJUaSgmWssnoo3Ks2YyZDXWbNTZxys2F13mzPtYm7U2iGtTWbTFmY5b+L7dL+FdJs13i+l8vFtptrfzTDL32y9L6Oe3BxbenT5DPt+zzaR0jV4f089cysrEzHLk+usOu/HvdrZLYz+nv8A4aiMFb/T391T9Pf3Y+YmJJ1NmrrhGlYx7l7fe1blkkTABVRKoIiYaws1BmRuayddukS766/Gue29tzalprW++ek6RgyZZZSotqZBMGFASZlzHTXbPp0vuYCXB6ePnsuK9WnNL7Xzptn19fe3rvtq16VqdY+pNpVeHj8j316NOaX2s2Ok7dxibytZRrU21m0uu0zL6x8/yftec7cFx/wV9FTU65nXl+c5OPfjvbvLrfdWZ6x+i5OLj5J276zafF4uX7VxW549rr8L1i649fDZ49W8YcfO/wC12/D9707zHRw8vW7eLvJM3p0nzaavi/s+Rgw6fpcn+C/sJwc23pptfwo4ZU4dc934O09GuLxubj1325NLrLOmWWo3Jkebmn514/G5uXrrrjX/ABXpHt4/0Nde7bSbcnvvVN+Xfe+6e5E9s+tctODh4et/mb/H0jW1u16kiyKuJIva1hcKM4UrO2wG1c9qb74ltuJ768nL5nrrxf8AzDNuO3Lzacc69dv8Lx8nJtyXO1z/AHMd2et607hi3VWVnJmDLaxmVcitRpmVqCtTZqbYYWCyu+nLh6OPneFqb2K1K+rx87tryyvkac1ntd9PIwzeWp2+vpyR0m8r5enku+vkfFm8unPyO/k+H4/k645J+b2bT1jwafbd/G32vd3aX6b7Xu155705eSbak2HU5vrnq46Pl/cZ/wBXt8p+59XX1cfK+2Xn3/V03k2s+m/Dp7F1jrm2ej4+Fw9W/wBt8vj/AOXdp79ev7nK8PLr9Wtn4DlebPMcLr+aVrb0dLr+XLnW54Ma1nSN4XXj3xLi495ca+tYz1MTDO/Jrp8b7oxvy29I5Vqcfc1z11wtUw2jNiYawYEY7V7W5GtdMgxON34vHz1vSOmnFrr12/Y6fqT0nSM3rFkams1mJ6JazeRm8kYVq1lm7ncgVmxrKZVGbM+v7TTk34r09Gkx+xZ19Kj3+N9w9Ja+lw+VrvPV+culnXWt8flcnHevot5l8OnPyWP1GvJK3l8Px/uXvr38Xm6be1i8WO/PyyvcOWvNrfa3NpWMdJ1K5+R4vB5Ovby693uvtjl4Pg6+JN9ddu7Xe5mfWPVkXant533Z6/cflvL/AO75v8+3736l83yfs3Hy77cnHvdNtrmy9ZmrzcY+bjrqTPo+JFe7k+z+Xp9Mm8/4b/8A4effxPI0+vj2n4NbHmvHU8yvo/b9P+n029+f3vVZnWz4OXg648PjzMXr+93169EtduZ6T9n57GDDVnW/Mw04MWM3V6Jwc2/06bX5Rufb+e9dpNJ/xX/YHtv2eDydcWfKOPHrdt9ddZm24k+b1+fpNdpJZtJJMz4dHk1t12lnSx0nhm+Xo34ePh681zt/g1/vrhycm3J0k7dZ6awxttc7XLU0JMGJo3NG5q1IpjM1XCs77YQZ2rjtcrttdriOe/Nrx9Nfzb/2Q8Jau22nFr3b9dv4dfe8fLyb8u3dt+E9y77Xa52ubfayzbrl11rGEw3URljtpM63M6VoUduPl7ul6bO+nLdXisdNOT2bftanX3b57+76fD5WHu4fL+L4c29sddOez2rY6Tp+j4vKlnq76ba1+f4vLs9r18Xm/Fi8uk+R9/i5NZ7XW3TfW67SXW9LL6X9r4vH5s9708fmT3sXiu3Pyzw8H3T/AMP8Xyc8vg2cHJevZfov+xx+2/bufwvHnD5Gs15NbcyXM634Pu6eXPe83lb9/JdovO/Vz7+P4993My/p4c9PS/J+C3n59vnX7/h17r2+/p+18Hyv/DfO0t28bl05tfXF/Jf7cra5fL8fXUl5m5r86V7+f7J914M/qeNyYnt1ndP/AMOXj34uTS43021vuss/ejzXnqeZZ+76fBp2z8DzJ/03J8v73ftxrr8o5eX/ANpyfL+91vh1vi/s+NgUc3BHo8bXMz8XLTh5d7jTTba/CW/uezh4Obh0xy6XjtuZNpjp+K8eW+J6t30eHH87/wBX973N/o+H257L3/V3Z/i/Y6XzG75l+z+h5S0HlfVEUBBUAAyAVMpkTVyloAgAgigMi4MAyLgwDIuDAiMtJQRFQAyVBGs5MsL3VdGsr3MzaAN9y97mguuv6i/qOOTIa67b5ZzHPJkHb9XEwl5a45Mria6XkrF3rIIZRUBAFAFwDKyF31nx+TG2+19Ok+Cajd2119fX3Ry25bek6RMJhNS1MmTtO1ETJlrtTtBMjXadoMquDAIKAizaz4iCNzF9Gpvtq45anJZ69Y1OvuuvRr5Nnq7aeVPe8cuuxYuSrOq+jPI1anNr73y87T2r+pvPanta99fV/V195+rq+X+rv70/W3957V/sfQ5LLcw499dbm18/9Xf3pd977TGff66+lfK0jlv52s9Hg/NfaYX2wvdduby7yS6+x58NTVcL4Zvr5ZmqyNSLgRmRcKloolrO3Jrr1tx83m5PM1n0/mqs2yPRtu8vN5emnTX81+Ho8/JzcnJ63p7o5WDF7+y8vNycl/Nenuno55WwwrLOVyvadoiGWu07QI1KnasgrUrUrMiyA1KsrKyoOkphjK5F1Vm1jOTKrrrry2e1vXyL73nQNe7Xyr7255dfPzTupi+6vpzy43/rvi+T3076nti++vrf6/4pfuPxfJ76l3p7Ye+vd5Pk680mfWPHbGM1Gsxm3XXbyNsYz0jndrUQTQEUEXCyAmFmrU0tbxNfjUtwZ1489b0nvavLpp006331nbu29fT3M9jN6C8m1ubep307DsrIn6lTvq9h2CJ31e6nYs0AmzU2rPa12oLKsZURpLrrt8zJmEtnhdYvHtOsXXm5dL6tZPy31jc7+5rtxfct9fV7OL7pPbXyrxy+jN0sayVqd9T6v0Gn3HS+13183jvtfmM7z0qzn5Z7Wf641Pm6j9TPK477W55Gl9r8rPM5p7Wp5/N70/ra/wCxX6j9bT3n62nvfmP/AHDm95/7hy++n9a/9j9H6Tk5NLOlc9eXj1ubej87fP5/fWL5fPt7V/rZvzeu4/R7eR4evXt1z8o48n3Tx9M9sn4Pz95OXb1rPbtfWr/XEvzdfTI+tzfer1mjwcvn8/L7cRx7Gpo1OZHO9dXzWLNtrnarNHSaNTUTGJq3IuC2BhhLZGduSRx35KFrpvySOG/JPXa4+DO219jndbfVLWb0zyc216a/l1cbXa6MXjRiuNqZdLxp+mI55Mt9h2DLGVXtpgEDCguu119HTXk1vwrizSWxZ1Y9U2sb15do8evJtr8Z8XTXm0vr0rfulancr26+TtPa7aebtPa8EufTqZXG9fW08++921+4Z9XxO6r+pZ7UyL7q+9p9w1np0ddfufxfnf1afr7e9PbFnyV+mn3We9L9z02+qTb59f3vzf6+3vP19veeyL/b193r8my8m1npbnoeLeKcmeXWb6e3XbrL+147zbJ+rsuemMb66+ttzfbdeuvjcUv+TVzvnePr9HDx6/LWf3Pl3fb3s209sPc+jv8AdOSzGtxPg8fPzbctztc2OWUXEtqiKI/ogmEeR9RrKZADKZoAIuARDCiiCmAQUBDCoBhFBERQGRUBEUErNRpmgiNIIyLgwDJmqmBDuq9yYMKL3QZwYNNaRnFXqaaon5j83/xDQE/Mn5jRpExUwamtZkS7T5pgwaJ332dEub69Wu07U1GMGG+07UGMHa3gwGMdp2t4MAx2rhpATCYaQMTCYaQRMJY0lgMpWkEZRrCYUZWb7T0olgjc5v8AFP2NTk477cfNxwmF91Nr0Yl9Lk7Xmwd289Nr+1fcvuentMOE5Ob2W38F/U8j3Z/BdPdHbtMOPf5P+H+xLyeT7r+w090d8Dy3k5/bmfgxd+S+u1NT3R7bdZ6ue3kcWvteO5vr1TtEvTvv5mv8My4b+Ty7enT5J2pdVZvVYt22ubc/NnDpgwI5YMN4MKjn2mG8GAYwYaFRMGFAMLhFFMGBQBQAUQRFwYBnJ3VrCYBO5cw7U7V02qHas1pqsjc4t76S1qePyX+GmwcR3/0vJ/hq/wCk3/w090MeYw9U8W+3WrPHk9h7ouV5ZFmlvseucM9zX6Se8x5JxX2tzjw9P6cX9NL0uPP2U/TensOxnTHn/TT9N6e2JdTTHD9NP03osZsTTHHsTsdazRHPtO1upRGLqmGqlERFqCJUy0lUTKZXBgRMr32f70wYXRe/X2z9h+S+3HzZ7TtWdU1rsz6XJ+mzhZdp6Vfeur+n8E7Pg1P1b6dfwbmnPf4LfwX3wcuz4HY7zi57/Av6HP8A4F90XHDsXsd/9Pz/AOA/0/N/gPdDHDtXtdf0OX/Df2M3i29swe6DGZE7vc6fpn6ae4cbtt7IzZtfWvR+mfpp7kyvLdKzeN6/00/TNTHk/TS8b1diXQ1MeS8aXjeq6MXQ1mx5rxs3jem6s3UTHnvGn6bvdWbBMcLozdHexmwRxurN1drEwI4WM2O91ZugOFjOHe6M3QRym22t6XDU8neevVbqzdF0ls8Os8rS+uY3OXj29No8t0Zui+6r7692R4cb6+ls+TU35/Zbf7V9zX9k+z2I8838v/Bn8G5fLv8Ay190P7OXZGM+T7eKftXPP/8Abn/zGn9nP3aGM8//ANuf/Mlvk+zin7V09/P3bVxu/l+zin73Pbl8z/Dj5RL1D+zn7vVhcPn7cvk312s/s/cxnkznuufflPfE/sj+r4MA8766dp2qAzimK0BjKNphEZFwAgqAAAAigACACJUVAQASolVARKoIiKSW+gIjpNPfWprrAxymtvsanHfb0dAMY/SnvX9PX3NAJ2z3QxAAAAAA7dfczePT3NAMXh19nRm8N9ly6gno4XTaesZelLrrfWIY8463i/w39rndbPWCJhFQACiCKgIKgIAIiKAiYVKCJVXXj229J+IjBi24nV6NfH1n1XPwdJNdfpmPkpjza+PyX2Y+bc8WfxX9jtk6i5GJwcU9mfms00nprIvU6qHQTqdVRU6JkyoJddb6zJkEYvBxX+Gfg57eJx30tjtkyI8e/ibz6blx34t9fXXD6SWDOPl1LH0N+Dj29Zi++PNv4u0+m5+FVHnqN7a2XFmL8WVRGa0gIioqAAGQAMqgDUGcrkGsmWcmRWsmWcuunByb/Ce+oMNa67bfTMvRp4/Hr6/mvxdpidJMBjza+LyX1xq66+JpPqtrrlRqSM68HFPTX9rpNNZ6RFiK1JDAoq4WRIsRV7VxCVUVP09L6yJeDjvsx8mjIrlfH91ZvFtr6x6MiGPLhHp20029Z+MctuGz6bn4CY5VKtzLi9KzaMs1m1azREtYrVrFGSs2razaIWplMpkRUtMoIuRkyCiZdNOHk5PSYnvoMEltxOt+D16eJpPrvdfd7HbWaa9NZIuL7Xj08Xm29mJ8XbXwp/Ft+z/e75M1VyM6+LwT2Z+bc4+PX01k/BOq9Rr+Guis4piitjPVZaDXRqMSrKK3gxGZVyLpePS+usrF8fivsx8nTJkMjht4k/hv7XHbx+TX2Z+T25BLzHzbMXF6I+htrrt6zPzcN/G1v03AxeXksZrrvxb6es6e9zozXOxmx0rFVmudjNjdjNVmudjNjpYzYiOdjNbsSxUYsZsbsZwIzWbG6lgjFjNjpNNt7jWZrtp4dvXe4+EEeOxvXx+Xf6dfxv8AvfQ14eLT6devvv8Avaq4PDr4G1+raT5Ok8Lhnrnb5/7noRcjLnODh19NIvbJ6TDVSqjOE7WkExmyJhqpREwYBUTC4TJkC6631mfmz+lxZz2T9jWTIP3wuYmY8r9ACoqAAAAAAJhMNAMo1UsERFqAACICUBAAQESolVFRCS30bmnvaFxiaT29WlAQwuFxAZwuFwoYzgw1hLtrPWi4mEwd+u3p7AQwYY25dtdrJhn9bcTY64Rz/W3P1r7ZA2OiEuZKCAAAAAAMbccvp0rntrtr6x3OlnVB5h124vbr+xywiCLgVERUBBUEEVARZrdriTLenHdut6R1kkmJ0CRjXhk67db7nRZqs1VqRnFWat4DV9rPYdkaDVxnth2xcuW/kcevS3N90EuRqyJNZS1z5t9tOO7a3Fis10ukYujy/wCq5/8AF/YTyuae2X8Bm3n9XoutjOWeLn35MzbHT3NZVKZMkmZ0vX3J1iouUTIBULRUY2012mNpl5+TxsddP2V6marNj5+0suL0rL3cmmu8xtPxebk4dtOs66+8RxRqoqICAAAKmUEaGcrrNtridaCt6cO+/X0nvrrx8OuvXbrXUVNOLTT06331vKNSAqwkakRqEjc1I16RG5EmrU0JWeTyuPivbc3b3RF9G+xex5b5+9+nWT59Wf8AV89/ix8j1Pdy9tmEceDk331t2uerrKGtLlwvPvrtZiWRqc+t9ZgXY6qxNpfS5ayiqZTKZBcmUTIi7TXbptMvPycN1669Y75TKJXitZterl4td+s6bPLvNtbizFGLMYtS1axRlKzatZohamSpaIZEJLtcazNEG+Ph35PTpr767cXjzXrv1vu9jvPgY1Ixx8HHp1v5tvfXXJNHSaq1IxJa1NGpFya1OUmjU0hkymtZF7YvbE7nLk8rh47i7Zvugek8u2IuI8O33H/Bp+N/3Od8/nvpZPw/2if2cvpYhiOPj8m2/Drttc2uso1LKvbDsfN/W5c/Xf2tzyOafx1fVj38/Z7rpU6x5p5fNPWy/P8A3OmvmS/Vr+wXeXXK5Zu0slnpTKjeUyzkyDSJkyCWOHJwa7dZ0rvWaM2PBvx7aXG0/Fzr6G0lll6x5uXgx109PcrFjzWMWOlZsViudjNjpYzYI52M2OljNgyxYxXSxrj4Nt+t6a+8Rxmu21xJmu/H4k9eT9kejXj10mNZhcC4xNZrMazE+A12r2qY54MOnavaantce07HXtZ26U1Lyx2HY1l5eT7jxTpprdvn0NTI73RnsePf7hzX6ZNf7f3uO3l+Rf47+HT9x7mfR7tvVNetwzLnWZ9cOfPbOHazpfgrL0XSsXSvmfqcn+K/tWc3NPTfb9qe5cfRutZrxTyuefx5+b0cXNvya529ZcdFl1mx0EO7T/FPdjPtUf0AB533lnoE9FQZzTuSoDYyZBoTKqCAAABhmxoEYqNWJUREqpVEAQQFkz8hEktrUmFFXEMKACgCKgKxty66/GnJ9NcBLW9uXe+3E+DACN8ftdHPT1rYRy5PqrLW/wBVZRBFAddfphfSpr6Rb6VRzm+0+Lc3l+FchB3Rzm1nxjc2lBQFAQBcptrNvhfeGQcdtbr0qO9xZiuW2l1+MRLGEVBBFTAg6aceOu3r7l00x1vq6SCyJJluQkUakMCZMjSplMgi5ceTyNNOk67e6Nc1xx7Y6dHhVnrrPDXJz8m/rcT3RznrAnrBzr3Zc/Iv8qtyufkf0qrV8PGKgw68Hrs7ZcOH+J29iwefltnJmXF+C6+TvOm/5p/azy/XWKqPVrvpv9N/BcvH1nWdHXTn9m/7QdhM59OsRRalEyIVmrUVK4cvBL106X3PNZfS9K91c+Tj13+F96o8gu2t1uL0qCIisiBkdOLi7uu3Se5ROPju9909706a66TESe6dGoIrUiRYitRqMncK6RqVzlcubytOPpOu3uRrXpu+usztcT4saeTpybXXX0ntfO35t+S52v4O3h3G2xh7/V9DWvH5V/n38HpleTyb/OqRrq+jMajEagy9fj38t+btl5uC9Pxd8o3HLe/nvzSVNr+e/MlEblx6OmvLf4uvxcliLr0SqzKZGtXKZTKWiauUtS1m0TWss7zXeY2/amWbsJrz8um2l6+nsrlXst12mNuseXl47pffPZUYv6OdZq2s0ZELW+Liu3Xbpr+8RNOPbkvTpPe9XHprpMa/tJOmJMR011VqQ11dJEhlNdJGlyxkyK3kzGMuXN5OnFMeu3ugXrPL0XaSZtxPizx82nJnsuZLjL5fL5HJy3816e6ej0+BfybfMYnybcnh7e58vmv83f519HL5nNf5u/zpE+TxEy1Kw1Krm+l41/k6uuejz+Pf5Wrrb+W/Id+b6PDnqsYalHJuVZWYsqq9sv5Z8i7dszPWMy9J8k3v5L8hvWtebTf/AIa1l5Mt6c116XrA16MplmbSzMuYZDWsomTIFZpalVK5cvDNuuvTb97y2WdL0r22ufJpN57tveMWPHYzY6ba2dL6sKzWKljeOvR104u3rfX9wmMcfB6bb/sdWjAYmDDWA1cZwNexi0LFRLtrrLbcSe14vI8zbbOvH0n+L2iWyPRzeVxcXrc7f4Yxx836us3xjPs+T516+vV6vFv8qT40c71r0W+r5N9a+pl8vadb8ypWUaSjL2638s+THP8A0tl0vSM8/wDT2aR4qAyI9PjX8l+bzu/B9P4rCu+Xj/53/q/vet5P+b+P96/ZH9NAcH3VnoqT0EESqAiKgLFSKoCUyCggipkygAAM2JW6zYIyCye9Ak96iqIKACAKJlz33z0noFq78mOkacXUSVOT6HJ03+muaJUFRUa0dHPV0Fct/qqLv9VREEVAdNfSF9Ka+hfRRyARBdfVF19QdAS3CquUQBUMpkRcmeiZTIM7a46z0ZdMsba9enoiM+tddNMfM00x825BZCRYA0uTKZTIKgxvyTWZv7BNXfkmkzVm2Zl499rtc16tfRUl2pzX+Xt8njevm/p35PIM9+WSesUnrBh6pWOe/wAutRjn/p35q3fDzADDfF7Xb2OPH7XVR5+T66y3v9VYVEsRrCWCOnD9N+bo58X035uiqlqZZ7pbZ7YZVFymUymRFrFW1LVRnfWbzF/a82+l1uL+16am0m0xfQR5ay6b6XW49nva4+P+Lb8IqJx8X8W37HZFEWLEUVVyzlcoNZTLN2kTIunPyba8dutxfR4svT5N/lz5vLBK1Ho8W4teeO/jetCeXu1ryc9/m7PRrXl5v6tRu+CNRiVqIj08F6fi7Zefh9Pxdso3HPb6r8yJt9V+awFlalZWIO+t6Jvfypr6G9/LRU139/qtrlas294jdrNuDLG1Eq3Zm1LsxarOtdxbLLL1jGUyGuXLpdL757K5V6rZtMX0cteL82b1nsTGU4+LP5tvT3e96NYkjcGpFkaywZRpvJlzyZDW8ncxk7g1x8jy7rbpp0vtrx5zc3rW+f8Aq7fNzHHq231Hs8K/l2+bxvV4l6X5qc+Xsy+dy/1d/nXuy8HLf5m3zG+74RZWVgw9/Bf5evydbfy35OHDf5evydNtvy35DrL6PJFlZlWVXOOkWViVqUV65U5L+SpKnJfy0bcglBlrXa63o6zabTMcG+P2ix0yZZyZVWsplnJkQrNq1miVnk0m8/4o811uce16rWbJbnHVWbGOPj7et9WlEMABRDLNoq29HPK7bSdLfVnJGa83m38us+Lx16/LubrHlquPXlh6fHv5Pxeeu3B9P4iPRl83f6r830Hg3+u/MKwlaSjL0a+kTmv8umt6Jy/RWkeVFGRHbh9HJ14vRYldXm/j/F6MvP8AxfiD+mgOL7qz0KFQQBREaSoEVIqiX1RaiIuUBQAABBAAEwKAiiAqAAXp1pbiZrlttn5Babb2/JlUGae11jk1N6EXf6XNrba1lCiKgjWrbnLhe+qqb/UhbkRBFAa19FvokvQtUcwGUFnqiz1UbjO/sajG5QlXLJKCgghaCANyM6z2tiwigKZDKZFXKZMs7bSTNEN95rM15ttrtc1d9rtc1kYt1Hq19HldNebE6qS46c1/l15K68nL3TEcxOrqUnrAnrBHojHN9H4tRnl+n8VW+HnAGXTj9HRz4/Ruqscd/qrLW3rUETCNYRUa4/R0Y4/Rug8+/wBd+a67Z9fVNp+a/NnDSOlqJLn19QQymRFRKigiYzOqYaATAoIGUAXKbbzWZvSJdpJm3EeXk5Lvfh7gXfmu+09msvo768mtnq8jU49rFR18jk12k1lz1cSyz1Iiq7+P7XCO/B7Qj1SvNy3+ZXeVw5PrqNVI1GY1Ajvw3o7SuHF6OqNRi/VViX6qqCxUiiuupvfykZ3+lFYQSjLeWdvRO5nbbIlS1m1azVZqWpaJJm/ARdevX2OkiSKiyKZTKZGmsplnJlE1cl2x1twzl5ublu35Z9P7xL1je3lXu6TOq3yp7J1efWZuHTs1x6Kx7q57bXba7X1qLvr23ogyPR416X5vM7+PcSi8+Xqy8XJ/U2+b1dzyb3O9vxGuqi5QGXt4r+WfJva/kvycuO/lnya2v5L8h0l9HCVWI0rDcWVmVYK9MpvfypKm/wBI1rCs5UFb471rm3p7QbZzlcucuBa3kymUyqLlLTKAVAEALQMpamUtAtY33muub6LtfbfR5eXku9+E9Bm3HPk5Nt9u69Pd8D9fk9MpJnaZdca49Fc/V5trdrm9axXXlkl6OdErFdeH0vzc63xXoI7ZePk+u/N6rXm5PqvzCudStJRl219GeW/kq6+jPJ9NUcEaRBHTj9GG9PRUrpXD+J2z0cfaI/poDi+6pQqCAKCVUQIqRcqJUVEQRUUUqUAAEAQFQAAADMiZc7coG1zfggKyIqAGMjWoiXWsujmigAiAAAKACCCyZLARFoiIs9UAbyztcoKCKiC5EooLJkky0BFQFXIgACZAtkma4b73a/BrffPT2MDNqIqDKN66xhuLBN9Zi1zdN/RzEqE9QB3noxy/T+LM5LGdtrt6qayKCJLZei9219pJ1XsUZRqzCYBBRRdPRpiWxbtRHPadaljSKjWvHr8zfWYzG56JyfRRcckWXPzMNMs4GsJgERpBESqzQMpbJM0y4cm/dcT0EZ5OS734MLhFRdfWO8cJ6u09BGeX0jm6cnpGIikdeLaTpXNYD190x6uG1ztb72Y1EXVjUSNQV1466x59bY3Nqixq+tWMxqIqxYkUV0ib+hE29EGKlKlEa11lnVN9JJmNa+hvfy0Po4VmrUGKmMtSEihIGUBTKZRERcmWcufLvj8s9VLU5uXP5dfT2uKpgc7dXX1dcuWvq6T0UY5PVlrf1ZREWWz06DesgJ372erLe0mPRgBUUHfj5JiRd+SdtnvedVa2tRqVhqA3FjEalB6JU3v5WJuXbI1pKrKg1klZy1IKt2qZLMIDWtMskojWUDKgZRAXKZS1LQXLNplz5N8TE9RLWOXfN7Z6ONarNGKmv1R0y5z1btVHLlcq68jnRms0137fkUmuRGrzRxtzbXS6T2OdErNSqgjprZhnks7bGEoIAINasta+gN1yx1dLXNR/TAHF9xfYloAAAIVEFABAFQQAEUiIBRQQAATILagiCbMtJYqMgIiCoAsRYo1XNtioAAhGmY0ozt6ou3qiAACpfRUvoCACICwDFRti+oVAECiNyYUIpAAQFVEMiKxvczEXasCWs1GrMsiIioIjU9GViwXb0c3S+jmJUFQQxUrabKMgAa+roxG1GdvVF2QEMKsnVRnFTDoztOoMJhrBhUaib/TVnobegrjNblppMKiJhSiMVK1WaIylVnaqlY3/ADTDjjFd6xtrn5qy5C2AJJ1dY5+10iDO/oy3v6MgR00jDenoEdMRiRtn2o0saiRqINaTNdJrPcxp6twaiYxVhfUiCqgDeU2qJUERb6MhW9fRNr0qSl9BHGrJhZPaDIlpUtAtTJazaC2siW4EW3Djvri59lbPUZvq5I1dcGBEnq3PRnDU9FGN0a2iIJhqMtT0EL6MN30ZUqLABuSJtJ6kL6CkWMxQajUYlb1FVTKCtKyoK3K55blFXa9GcrtejANZIkUFyWplAXKWplLVFyzaWpaIW4jlvPa1tWaM1zRraYZoyntW1n2qqMbuddNmKIzSFIJVtca61zojFKqAsL6JCqjAqIIosgJ1RvozjqqP6WA4vuAAAIBQEABUQKgBQEMAAIAAJUCiACAqCACWI0lgiIqALEUQZrSUVAEQnqqRQSot9UUAEFShQRFREFiLFFZvq0zQQFgEmFRQDKCBkQBWbS1mqmgComU2gIMo1YyIixFVCsNVkEFQRpKqVRkUAjbKxVNmWqAiwIorNaTYGUw0mFRUqoCItFRmoqAzWa1WNhErFbZqs1lGksEYuuWLHWxmwRjDcTDUgJt6MtX0TAo3qzGtQbiY6tQx1RSRYLEVrX1bjOrURYUPaAoANQ29EL6IMVFqUShaiUEKVKIlqWlZohUEEolpRUQAQxlizDZgGGjCgxtEw3YmAZwRcKIyjVTAMmFBFKFBFiArTUrEalBvKJkyK0uWVBrKysZUVq3oiZAalMpkAEMgZTJazaC2s2lqVUS1m1alGalYrVrNCs0KloyzWa1WaqM0KiJSsX1arNVGalaQEAEZFARYAAAP6SA5PtgACFRAUBAQUEVAABDKAACAVBKBkQRFQAAFQQEEqNIoioCKzVSgAIC5QAQAAAAARFQQVAFSqgAAAZQFQQFS1LUEABEBAAQFZsVFRmkWsgrLSCIAIFBQAAWIsVSgAKiqCVQEwKAiKioiVUqiVlpmiM7XDDViWKjKVpBGay0WCMWGGkEZsFASzomGsGAJGtTCyIqxfaQFWRRUFjSRUUABRAFLUKgyioIVMiURKlEtERFZEKzVQQAAMKKILgwCYMLgwCVMNYMCMphrBgGbGcN4SwGMGGrEEZFAQAFhlFBcrllQXK5ZXIrS5ZyZBrJlnKguTKAFpamUAymVqUEylWsqlEolERKtSiM1lalErNSrUqozRayIylWpRERQGRTAiC4QADAAYAf0gByfbAQAKICKioAgAAFQBAEATIAICIgCoAntBUBABFAAEAEEqpUAAEURQCgACAgAIqCAAAAgmTIAgAJTKUCgCIACAAIAiAigi1BBABABABQAAWIqqoAACqACAAIjSKMi1FRms2NpYIxYzY3YgjnYlbsSxUYwYasTAMphvCYEZwNYMAzhcLgwgi4XC4FJFwYWQCRZFwsiKiggAAAAgFERCogMrUESotQZrPtSrUBBQRMC4MAirhcAzhcLgFTBhoBjBhtLFRnCYawgYjOG0sBiphtLBGEbsZwIiKgAACyoAqsmQaysrOQVrJlDINImQFyZRAVEyCCCVUEolBKlVmiJUpUqolSiUSpQERmpSiiIpgRAwABgARcGBEMKKr+jAOL7Qi1AAEQQFBAAKVBAEoCKgCKggCAACCFAAAQABFQAAQ9iFEAABFqKAAACCAggAAlVAAQAAQRUARUUAEREVAAFEAREBFEorIFFRUEUEQUBBQBUVQAFFRYoewwKCVFMAgqYUSo1UBlGsJhUZsSxpLBGMJhuxBGMJhuxMAxgw3hMKM4TDeDAjOCRrC4RWcLhcLgEwuFwIIpgwBgUBAEAEARbUERFqIiVCoIlRUEqVFAQUAwuCRcAirIBiYXC4MCpgw0mATCYawYBlMNGBGLEbSwGErViCM2JY1WaqMo1YgjNFqAAgAAKZQBoyyZBrJlkBrKIoCFQQEylARbUqolSlSiIlKlURFqCVBaiIyjViKIigiCgAAAAAAP6IA5PtJQogJVRUAQACiIAAytAEAEAEKioIAAlCgAAIACACAAIKiAAolCgAAgioAiiCCoBUWoAgKAAglVAQAQRUAqLUAABKi0ERFQBFFEDAIgoCAAAKgqKKAALEWKKAAACUVFVMCmBGUaRRnAuARnDOG0EZwmG8JgGcJhrAGM4MNYMCM4XCgqLhQEMKIIKggUAQBAQQQRazRBKJUBKIqIUKiIAAsFgCyCwUwuDCgYFBUMLgDEwmGjAM4TDSYEZRqxLAYqNWJYqM2M1tmiM1mt1miIlVKiIioAAAIKiiAKIZBUyIBkQAEMqhUEAZWoIiVUURFBESqlEQVAQXACCgIKCIKKIKA/oSA4vtAAiAAIABSoIAAlRQEABABBFqAAURAAEVAAAQAQAARUASqgAAAAiAAIqAFCggAIAIAAIAIAIIqAIqAACCKgIACAqiGAEQXCAAKIoAAAAoIpFUAAAAEVFUoACKCMo1UwoiNIImEaQEMLgBMGFwCJgwoKmEaQRBRBAQQKIAlVEBBBBKJRBlbUEKhUEogALEVAiwiijUIoCkUUMLgFTBhQEwLgBnCNFEZsZrViCMVK1UoMVGqlEYpVqDLNRqs1RKy2yiIAogqCCKgAgBaZEBUEEVBFCpVqCJUWooIAiCgIi1MCGEwoCAoILgBMGFATAoCCgj9+A5PsgIACAACJQAEqpQAAQEEAAShQAolEAAQABFQACiAACABlAAAEEAAAEAARUAAARUEAAQogAAgioAACBQQRUoCCggCgigIjSCIAoAAAAoRQAFACgAAIoogoAiiiJWkoMmFQEFBEFQDCKAgqAAAgqIiAghUqoAyqVEKzVqAM1aggzatSiIZSggIAq+1IvtQWNJFgqxYRYKoRRSKABhYorODCgjNiVpKCMtVKIzWa1WaIzWa3WaJWalWpVRms1tmiIlURGai1FBFSiIVUBAAEVBBAARUVEABEUURFwCIACUUUQFRETDSAgoogoCCgIKA/fAOL7CAAIABQoiAAJVARFQAARAKCACAFBAAQABFQQAARUAKJQAAAQQKAIAACUFQBAAEAARUARUAAEEVAAASgCCVUBBaigAAAIIqAgqAAKC+0ICgAAKAAAICoCioqAoCgioAmFARFAQVAAAQVBEFQBFQREVBBFZqAgCJUEqIlKVKIiFQQQoAEAWLEiwGosSKiq1GVgrSoQVoRRViooAAIipQRmtVmiIzWmaM1ms1pmiVGa1WaqIzWqlEZotQEqKlEQAREVAQVAEVBEFRQRQREqpQQBQAESmFQEFFERQEFAQUEQUBBQEFAfvQHF9hAAEVAABEAAKJQEVAEUEQAEAEEqoACAAAgAgAAgAVCgAAggAIAAACGQAAQRUAoAggAgCgAgIqAAAgAgigIAogsiUAABFBERUAAUFiLAURQBBRUygCoCiiANJBYAAoAAIqAAAgqAIoCACIACJVSiIi1KIlSrUqCVFSjKIVKiVKlq1mglqKggIAoAKs9UiwGoqRUVViLBWhFgqxUigoiwVQQBFSglRWaIlZrVZolYqVagyzUVKqIlUEZqLQESqgiJVoIyACAAiKCIAogqAJVQREawlUBFBCqgiYFRQAARTAJgUBBQRBQAAH7wBxfYQABAAAEQABKqUBFQAARCgCACCLUARUAABABBFQAAEAABKIAAgAAIAAIAAJVQBAVAAEAAAAQEAAEAEAAQAAkFUSotQQABBUUEVAAAUQBUCqFAgACgACrEUABQVFBAAEVAAAQVEBFSqIUBESqlRESqzVREVERKlWs0RKis1ESpVrNEEVBAAFIEFVYjUBYqT0BWlSKKsVIqKRUigoiiqZQAKICJVZoiVmtVmiM1FqDLNRUVBKqAiKgiVKtSiIAIiKgFRUqiACCKlAABBaioMqAgACKioIoCAAAAAAAAAAAA/eAOL66AAIAAAiAAJQAQAABEAEQAEoACAAgAACCUAEAAABAEEAAAAARAAAASgKIAIIAAAAAIAgACIAAgAAAoCiAAIAggAgCgAAAAAoACACgAKqgAAooAIAAgAAAICAgKiAAiX1ARGQERKAjNSgiJWaAjNSgIgCIAAKAqtQAVQFGoAqwgILFBVFgCgCAlAErICJWaCss1mgIiAIIAVKgCJUoCIACIAglBRABAAEAUEARAAQAAARAFAAEABUAAAAAAAH//2Q=="/>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9"/>
          <p:cNvSpPr>
            <a:spLocks/>
          </p:cNvSpPr>
          <p:nvPr userDrawn="1"/>
        </p:nvSpPr>
        <p:spPr bwMode="auto">
          <a:xfrm rot="10800000">
            <a:off x="5575300" y="-3176"/>
            <a:ext cx="6616700" cy="1267200"/>
          </a:xfrm>
          <a:custGeom>
            <a:avLst/>
            <a:gdLst>
              <a:gd name="T0" fmla="*/ 4150 w 4526"/>
              <a:gd name="T1" fmla="*/ 0 h 935"/>
              <a:gd name="T2" fmla="*/ 0 w 4526"/>
              <a:gd name="T3" fmla="*/ 0 h 935"/>
              <a:gd name="T4" fmla="*/ 0 w 4526"/>
              <a:gd name="T5" fmla="*/ 935 h 935"/>
              <a:gd name="T6" fmla="*/ 4526 w 4526"/>
              <a:gd name="T7" fmla="*/ 935 h 935"/>
              <a:gd name="T8" fmla="*/ 4150 w 4526"/>
              <a:gd name="T9" fmla="*/ 0 h 935"/>
            </a:gdLst>
            <a:ahLst/>
            <a:cxnLst>
              <a:cxn ang="0">
                <a:pos x="T0" y="T1"/>
              </a:cxn>
              <a:cxn ang="0">
                <a:pos x="T2" y="T3"/>
              </a:cxn>
              <a:cxn ang="0">
                <a:pos x="T4" y="T5"/>
              </a:cxn>
              <a:cxn ang="0">
                <a:pos x="T6" y="T7"/>
              </a:cxn>
              <a:cxn ang="0">
                <a:pos x="T8" y="T9"/>
              </a:cxn>
            </a:cxnLst>
            <a:rect l="0" t="0" r="r" b="b"/>
            <a:pathLst>
              <a:path w="4526" h="935">
                <a:moveTo>
                  <a:pt x="4150" y="0"/>
                </a:moveTo>
                <a:lnTo>
                  <a:pt x="0" y="0"/>
                </a:lnTo>
                <a:lnTo>
                  <a:pt x="0" y="935"/>
                </a:lnTo>
                <a:lnTo>
                  <a:pt x="4526" y="935"/>
                </a:lnTo>
                <a:lnTo>
                  <a:pt x="415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22" name="Picture 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53438" y="3792"/>
            <a:ext cx="1274762" cy="1274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72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5469" b="157"/>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0" y="2311400"/>
            <a:ext cx="12192000" cy="2476500"/>
          </a:xfrm>
          <a:prstGeom prst="rect">
            <a:avLst/>
          </a:prstGeom>
          <a:gradFill>
            <a:gsLst>
              <a:gs pos="27000">
                <a:schemeClr val="bg1">
                  <a:alpha val="0"/>
                </a:schemeClr>
              </a:gs>
              <a:gs pos="40000">
                <a:srgbClr val="FFFFFF">
                  <a:alpha val="34000"/>
                </a:srgbClr>
              </a:gs>
              <a:gs pos="62000">
                <a:srgbClr val="FFFFFF">
                  <a:alpha val="75000"/>
                </a:srgbClr>
              </a:gs>
              <a:gs pos="100000">
                <a:schemeClr val="bg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776AEAF6-50E7-43E0-8E92-F21F84643A2E}"/>
              </a:ext>
            </a:extLst>
          </p:cNvPr>
          <p:cNvSpPr>
            <a:spLocks noGrp="1"/>
          </p:cNvSpPr>
          <p:nvPr>
            <p:ph type="subTitle" idx="1"/>
          </p:nvPr>
        </p:nvSpPr>
        <p:spPr>
          <a:xfrm>
            <a:off x="317500" y="4322763"/>
            <a:ext cx="9144000" cy="274637"/>
          </a:xfrm>
        </p:spPr>
        <p:txBody>
          <a:bodyPr lIns="0">
            <a:normAutofit/>
          </a:bodyPr>
          <a:lstStyle>
            <a:lvl1pPr marL="0" indent="0" algn="l">
              <a:buNone/>
              <a:defRPr sz="18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EB3A56D4-2403-4E18-8D54-0A8E409DC8E5}"/>
              </a:ext>
            </a:extLst>
          </p:cNvPr>
          <p:cNvSpPr>
            <a:spLocks noGrp="1"/>
          </p:cNvSpPr>
          <p:nvPr>
            <p:ph type="ctrTitle"/>
          </p:nvPr>
        </p:nvSpPr>
        <p:spPr>
          <a:xfrm>
            <a:off x="317500" y="2646362"/>
            <a:ext cx="9144000" cy="782638"/>
          </a:xfrm>
        </p:spPr>
        <p:txBody>
          <a:bodyPr lIns="0" anchor="b">
            <a:noAutofit/>
          </a:bodyPr>
          <a:lstStyle>
            <a:lvl1pPr algn="l">
              <a:defRPr sz="4400"/>
            </a:lvl1pPr>
          </a:lstStyle>
          <a:p>
            <a:r>
              <a:rPr lang="en-US" dirty="0"/>
              <a:t>Click to edit Master title style</a:t>
            </a:r>
          </a:p>
        </p:txBody>
      </p:sp>
      <p:sp>
        <p:nvSpPr>
          <p:cNvPr id="10" name="Content Placeholder 9"/>
          <p:cNvSpPr>
            <a:spLocks noGrp="1"/>
          </p:cNvSpPr>
          <p:nvPr>
            <p:ph sz="quarter" idx="10"/>
          </p:nvPr>
        </p:nvSpPr>
        <p:spPr>
          <a:xfrm>
            <a:off x="330200" y="3549650"/>
            <a:ext cx="9169400" cy="531813"/>
          </a:xfrm>
        </p:spPr>
        <p:txBody>
          <a:bodyPr lIns="0">
            <a:normAutofit/>
          </a:bodyPr>
          <a:lstStyle>
            <a:lvl1pPr marL="0" indent="0">
              <a:buFontTx/>
              <a:buNone/>
              <a:defRPr sz="2300"/>
            </a:lvl1pPr>
          </a:lstStyle>
          <a:p>
            <a:pPr lvl="0"/>
            <a:endParaRPr lang="en-US" dirty="0"/>
          </a:p>
        </p:txBody>
      </p:sp>
      <p:pic>
        <p:nvPicPr>
          <p:cNvPr id="11"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527022" y="5320022"/>
            <a:ext cx="1412256" cy="1412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383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1270" name="Picture 6"/>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5709"/>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L:\29_WK_Beg_13_Jul 2020\49937_AMERICAS\HYD\5.jpg"/>
          <p:cNvPicPr>
            <a:picLocks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004000" y="3770898"/>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355572" y="10425422"/>
            <a:ext cx="1412256" cy="141225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p:cNvSpPr>
          <p:nvPr userDrawn="1"/>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2192000 w 12192000"/>
              <a:gd name="connsiteY1" fmla="*/ 0 h 6858000"/>
              <a:gd name="connsiteX2" fmla="*/ 12172950 w 12192000"/>
              <a:gd name="connsiteY2" fmla="*/ 3257550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12192000 w 12192000"/>
              <a:gd name="connsiteY1" fmla="*/ 0 h 6858000"/>
              <a:gd name="connsiteX2" fmla="*/ 12172950 w 12192000"/>
              <a:gd name="connsiteY2" fmla="*/ 3257550 h 6858000"/>
              <a:gd name="connsiteX3" fmla="*/ 12192000 w 12192000"/>
              <a:gd name="connsiteY3" fmla="*/ 6858000 h 6858000"/>
              <a:gd name="connsiteX4" fmla="*/ 0 w 12192000"/>
              <a:gd name="connsiteY4" fmla="*/ 6858000 h 6858000"/>
              <a:gd name="connsiteX5" fmla="*/ 0 w 12192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0" y="0"/>
                </a:moveTo>
                <a:lnTo>
                  <a:pt x="12192000" y="0"/>
                </a:lnTo>
                <a:lnTo>
                  <a:pt x="12172950" y="3257550"/>
                </a:lnTo>
                <a:lnTo>
                  <a:pt x="12192000" y="6858000"/>
                </a:lnTo>
                <a:lnTo>
                  <a:pt x="0" y="6858000"/>
                </a:lnTo>
                <a:cubicBezTo>
                  <a:pt x="14611350" y="3600450"/>
                  <a:pt x="0" y="2286000"/>
                  <a:pt x="0" y="0"/>
                </a:cubicBezTo>
                <a:close/>
              </a:path>
            </a:pathLst>
          </a:custGeom>
          <a:gradFill flip="none" rotWithShape="0">
            <a:gsLst>
              <a:gs pos="27000">
                <a:srgbClr val="1B67B3">
                  <a:alpha val="60000"/>
                </a:srgbClr>
              </a:gs>
              <a:gs pos="44000">
                <a:srgbClr val="217DD9">
                  <a:alpha val="48000"/>
                </a:srgbClr>
              </a:gs>
              <a:gs pos="61000">
                <a:srgbClr val="217DD9">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1269" name="Picture 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140928" y="229185"/>
            <a:ext cx="9037637" cy="69707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B3A56D4-2403-4E18-8D54-0A8E409DC8E5}"/>
              </a:ext>
            </a:extLst>
          </p:cNvPr>
          <p:cNvSpPr>
            <a:spLocks noGrp="1"/>
          </p:cNvSpPr>
          <p:nvPr>
            <p:ph type="ctrTitle"/>
          </p:nvPr>
        </p:nvSpPr>
        <p:spPr>
          <a:xfrm>
            <a:off x="3636994" y="277429"/>
            <a:ext cx="7424706" cy="782638"/>
          </a:xfrm>
        </p:spPr>
        <p:txBody>
          <a:bodyPr lIns="0" anchor="b">
            <a:noAutofit/>
          </a:bodyPr>
          <a:lstStyle>
            <a:lvl1pPr algn="l">
              <a:defRPr sz="4400">
                <a:solidFill>
                  <a:schemeClr val="bg1"/>
                </a:solidFill>
              </a:defRPr>
            </a:lvl1pPr>
          </a:lstStyle>
          <a:p>
            <a:r>
              <a:rPr lang="en-US" dirty="0"/>
              <a:t>Click to edit Master title style</a:t>
            </a:r>
          </a:p>
        </p:txBody>
      </p:sp>
      <p:sp>
        <p:nvSpPr>
          <p:cNvPr id="10" name="Content Placeholder 9"/>
          <p:cNvSpPr>
            <a:spLocks noGrp="1"/>
          </p:cNvSpPr>
          <p:nvPr>
            <p:ph sz="quarter" idx="10"/>
          </p:nvPr>
        </p:nvSpPr>
        <p:spPr>
          <a:xfrm>
            <a:off x="3636993" y="1180717"/>
            <a:ext cx="7424706" cy="531813"/>
          </a:xfrm>
        </p:spPr>
        <p:txBody>
          <a:bodyPr lIns="0">
            <a:normAutofit/>
          </a:bodyPr>
          <a:lstStyle>
            <a:lvl1pPr marL="0" indent="0">
              <a:buFontTx/>
              <a:buNone/>
              <a:defRPr sz="2300">
                <a:solidFill>
                  <a:schemeClr val="bg1"/>
                </a:solidFill>
              </a:defRPr>
            </a:lvl1pPr>
          </a:lstStyle>
          <a:p>
            <a:pPr lvl="0"/>
            <a:endParaRPr lang="en-US" dirty="0"/>
          </a:p>
        </p:txBody>
      </p:sp>
      <p:sp>
        <p:nvSpPr>
          <p:cNvPr id="3" name="Subtitle 2">
            <a:extLst>
              <a:ext uri="{FF2B5EF4-FFF2-40B4-BE49-F238E27FC236}">
                <a16:creationId xmlns:a16="http://schemas.microsoft.com/office/drawing/2014/main" id="{776AEAF6-50E7-43E0-8E92-F21F84643A2E}"/>
              </a:ext>
            </a:extLst>
          </p:cNvPr>
          <p:cNvSpPr>
            <a:spLocks noGrp="1"/>
          </p:cNvSpPr>
          <p:nvPr>
            <p:ph type="subTitle" idx="1"/>
          </p:nvPr>
        </p:nvSpPr>
        <p:spPr>
          <a:xfrm>
            <a:off x="3636994" y="1811243"/>
            <a:ext cx="7424706" cy="274637"/>
          </a:xfrm>
        </p:spPr>
        <p:txBody>
          <a:bodyPr lIns="0">
            <a:normAutofit/>
          </a:bodyPr>
          <a:lstStyle>
            <a:lvl1pPr marL="0" indent="0" algn="l">
              <a:buNone/>
              <a:defRPr sz="18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pic>
        <p:nvPicPr>
          <p:cNvPr id="16" name="Picture 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097140" y="175486"/>
            <a:ext cx="1412256" cy="1412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828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11270" name="Picture 6"/>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5709"/>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L:\29_WK_Beg_13_Jul 2020\49937_AMERICAS\HYD\5.jpg"/>
          <p:cNvPicPr>
            <a:picLocks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004000" y="3770898"/>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355572" y="10425422"/>
            <a:ext cx="1412256" cy="141225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p:cNvSpPr>
          <p:nvPr userDrawn="1"/>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2192000 w 12192000"/>
              <a:gd name="connsiteY1" fmla="*/ 0 h 6858000"/>
              <a:gd name="connsiteX2" fmla="*/ 12172950 w 12192000"/>
              <a:gd name="connsiteY2" fmla="*/ 3257550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12192000 w 12192000"/>
              <a:gd name="connsiteY1" fmla="*/ 0 h 6858000"/>
              <a:gd name="connsiteX2" fmla="*/ 12172950 w 12192000"/>
              <a:gd name="connsiteY2" fmla="*/ 3257550 h 6858000"/>
              <a:gd name="connsiteX3" fmla="*/ 12192000 w 12192000"/>
              <a:gd name="connsiteY3" fmla="*/ 6858000 h 6858000"/>
              <a:gd name="connsiteX4" fmla="*/ 0 w 12192000"/>
              <a:gd name="connsiteY4" fmla="*/ 6858000 h 6858000"/>
              <a:gd name="connsiteX5" fmla="*/ 0 w 12192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0" y="0"/>
                </a:moveTo>
                <a:lnTo>
                  <a:pt x="12192000" y="0"/>
                </a:lnTo>
                <a:lnTo>
                  <a:pt x="12172950" y="3257550"/>
                </a:lnTo>
                <a:lnTo>
                  <a:pt x="12192000" y="6858000"/>
                </a:lnTo>
                <a:lnTo>
                  <a:pt x="0" y="6858000"/>
                </a:lnTo>
                <a:cubicBezTo>
                  <a:pt x="14611350" y="3600450"/>
                  <a:pt x="0" y="2286000"/>
                  <a:pt x="0" y="0"/>
                </a:cubicBezTo>
                <a:close/>
              </a:path>
            </a:pathLst>
          </a:custGeom>
          <a:gradFill flip="none" rotWithShape="0">
            <a:gsLst>
              <a:gs pos="27000">
                <a:srgbClr val="1B67B3">
                  <a:alpha val="60000"/>
                </a:srgbClr>
              </a:gs>
              <a:gs pos="44000">
                <a:srgbClr val="217DD9">
                  <a:alpha val="48000"/>
                </a:srgbClr>
              </a:gs>
              <a:gs pos="61000">
                <a:srgbClr val="217DD9">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EB3A56D4-2403-4E18-8D54-0A8E409DC8E5}"/>
              </a:ext>
            </a:extLst>
          </p:cNvPr>
          <p:cNvSpPr>
            <a:spLocks noGrp="1"/>
          </p:cNvSpPr>
          <p:nvPr>
            <p:ph type="ctrTitle"/>
          </p:nvPr>
        </p:nvSpPr>
        <p:spPr>
          <a:xfrm>
            <a:off x="3636994" y="277429"/>
            <a:ext cx="7424706" cy="782638"/>
          </a:xfrm>
        </p:spPr>
        <p:txBody>
          <a:bodyPr lIns="0" anchor="b">
            <a:noAutofit/>
          </a:bodyPr>
          <a:lstStyle>
            <a:lvl1pPr algn="l">
              <a:defRPr sz="4400">
                <a:solidFill>
                  <a:schemeClr val="bg1"/>
                </a:solidFill>
              </a:defRPr>
            </a:lvl1pPr>
          </a:lstStyle>
          <a:p>
            <a:r>
              <a:rPr lang="en-US" dirty="0"/>
              <a:t>Click to edit Master title style</a:t>
            </a:r>
          </a:p>
        </p:txBody>
      </p:sp>
      <p:sp>
        <p:nvSpPr>
          <p:cNvPr id="10" name="Content Placeholder 9"/>
          <p:cNvSpPr>
            <a:spLocks noGrp="1"/>
          </p:cNvSpPr>
          <p:nvPr>
            <p:ph sz="quarter" idx="10"/>
          </p:nvPr>
        </p:nvSpPr>
        <p:spPr>
          <a:xfrm>
            <a:off x="3636993" y="1180717"/>
            <a:ext cx="7424706" cy="531813"/>
          </a:xfrm>
        </p:spPr>
        <p:txBody>
          <a:bodyPr lIns="0">
            <a:normAutofit/>
          </a:bodyPr>
          <a:lstStyle>
            <a:lvl1pPr marL="0" indent="0">
              <a:buFontTx/>
              <a:buNone/>
              <a:defRPr sz="2300">
                <a:solidFill>
                  <a:schemeClr val="bg1"/>
                </a:solidFill>
              </a:defRPr>
            </a:lvl1pPr>
          </a:lstStyle>
          <a:p>
            <a:pPr lvl="0"/>
            <a:endParaRPr lang="en-US" dirty="0"/>
          </a:p>
        </p:txBody>
      </p:sp>
      <p:sp>
        <p:nvSpPr>
          <p:cNvPr id="3" name="Subtitle 2">
            <a:extLst>
              <a:ext uri="{FF2B5EF4-FFF2-40B4-BE49-F238E27FC236}">
                <a16:creationId xmlns:a16="http://schemas.microsoft.com/office/drawing/2014/main" id="{776AEAF6-50E7-43E0-8E92-F21F84643A2E}"/>
              </a:ext>
            </a:extLst>
          </p:cNvPr>
          <p:cNvSpPr>
            <a:spLocks noGrp="1"/>
          </p:cNvSpPr>
          <p:nvPr>
            <p:ph type="subTitle" idx="1"/>
          </p:nvPr>
        </p:nvSpPr>
        <p:spPr>
          <a:xfrm>
            <a:off x="3636994" y="1811243"/>
            <a:ext cx="7424706" cy="274637"/>
          </a:xfrm>
        </p:spPr>
        <p:txBody>
          <a:bodyPr lIns="0">
            <a:normAutofit/>
          </a:bodyPr>
          <a:lstStyle>
            <a:lvl1pPr marL="0" indent="0" algn="l">
              <a:buNone/>
              <a:defRPr sz="18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pic>
        <p:nvPicPr>
          <p:cNvPr id="16" name="Picture 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097140" y="175486"/>
            <a:ext cx="1412256" cy="1412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80299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6373" b="637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0" y="5059680"/>
            <a:ext cx="12192000" cy="1798320"/>
          </a:xfrm>
          <a:prstGeom prst="rect">
            <a:avLst/>
          </a:prstGeom>
          <a:gradFill>
            <a:gsLst>
              <a:gs pos="0">
                <a:schemeClr val="bg1">
                  <a:alpha val="1000"/>
                </a:schemeClr>
              </a:gs>
              <a:gs pos="21000">
                <a:srgbClr val="FFFFFF">
                  <a:alpha val="0"/>
                </a:srgbClr>
              </a:gs>
              <a:gs pos="70000">
                <a:srgbClr val="FFFFFF">
                  <a:alpha val="69000"/>
                </a:srgbClr>
              </a:gs>
              <a:gs pos="100000">
                <a:schemeClr val="bg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59062" y="2665039"/>
            <a:ext cx="1950728" cy="1950728"/>
          </a:xfrm>
          <a:prstGeom prst="rect">
            <a:avLst/>
          </a:prstGeom>
          <a:noFill/>
          <a:extLst>
            <a:ext uri="{909E8E84-426E-40DD-AFC4-6F175D3DCCD1}">
              <a14:hiddenFill xmlns:a14="http://schemas.microsoft.com/office/drawing/2010/main">
                <a:solidFill>
                  <a:srgbClr val="FFFFFF"/>
                </a:solidFill>
              </a14:hiddenFill>
            </a:ext>
          </a:extLst>
        </p:spPr>
      </p:pic>
      <p:sp>
        <p:nvSpPr>
          <p:cNvPr id="13" name="Hexagon 12"/>
          <p:cNvSpPr/>
          <p:nvPr userDrawn="1"/>
        </p:nvSpPr>
        <p:spPr>
          <a:xfrm rot="5400000">
            <a:off x="156900" y="394645"/>
            <a:ext cx="2512857" cy="2166256"/>
          </a:xfrm>
          <a:prstGeom prst="hexagon">
            <a:avLst/>
          </a:prstGeom>
          <a:blipFill dpi="0" rotWithShape="0">
            <a:blip r:embed="rId4"/>
            <a:srcRect/>
            <a:stretch>
              <a:fillRect l="-40446" r="-80648"/>
            </a:stretch>
          </a:blipFill>
          <a:ln w="12700">
            <a:solidFill>
              <a:schemeClr val="bg1"/>
            </a:solidFill>
          </a:ln>
          <a:effectLst>
            <a:outerShdw blurRad="63500" sx="102000" sy="102000" algn="ct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Hexagon 13"/>
          <p:cNvSpPr/>
          <p:nvPr userDrawn="1"/>
        </p:nvSpPr>
        <p:spPr>
          <a:xfrm rot="5400000">
            <a:off x="1395149" y="2557275"/>
            <a:ext cx="2512857" cy="2166256"/>
          </a:xfrm>
          <a:prstGeom prst="hexagon">
            <a:avLst/>
          </a:prstGeom>
          <a:blipFill dpi="0" rotWithShape="0">
            <a:blip r:embed="rId5"/>
            <a:srcRect/>
            <a:stretch>
              <a:fillRect l="-36913" r="-36913"/>
            </a:stretch>
          </a:blipFill>
          <a:ln w="12700">
            <a:solidFill>
              <a:schemeClr val="bg1"/>
            </a:solidFill>
          </a:ln>
          <a:effectLst>
            <a:outerShdw blurRad="63500" sx="102000" sy="102000" algn="ct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Hexagon 14"/>
          <p:cNvSpPr/>
          <p:nvPr userDrawn="1"/>
        </p:nvSpPr>
        <p:spPr>
          <a:xfrm rot="5400000">
            <a:off x="2633398" y="394645"/>
            <a:ext cx="2512857" cy="2166256"/>
          </a:xfrm>
          <a:prstGeom prst="hexagon">
            <a:avLst/>
          </a:prstGeom>
          <a:blipFill dpi="0" rotWithShape="0">
            <a:blip r:embed="rId6"/>
            <a:srcRect/>
            <a:stretch>
              <a:fillRect l="-29378" t="-8808" r="-74121" b="-8146"/>
            </a:stretch>
          </a:blipFill>
          <a:ln w="12700">
            <a:solidFill>
              <a:schemeClr val="bg1"/>
            </a:solidFill>
          </a:ln>
          <a:effectLst>
            <a:outerShdw blurRad="63500" sx="102000" sy="102000" algn="ct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a:extLst>
              <a:ext uri="{FF2B5EF4-FFF2-40B4-BE49-F238E27FC236}">
                <a16:creationId xmlns:a16="http://schemas.microsoft.com/office/drawing/2014/main" id="{776AEAF6-50E7-43E0-8E92-F21F84643A2E}"/>
              </a:ext>
            </a:extLst>
          </p:cNvPr>
          <p:cNvSpPr>
            <a:spLocks noGrp="1"/>
          </p:cNvSpPr>
          <p:nvPr>
            <p:ph type="subTitle" idx="1"/>
          </p:nvPr>
        </p:nvSpPr>
        <p:spPr>
          <a:xfrm>
            <a:off x="325020" y="6487798"/>
            <a:ext cx="9144000" cy="274637"/>
          </a:xfrm>
        </p:spPr>
        <p:txBody>
          <a:bodyPr lIns="0">
            <a:normAutofit/>
          </a:bodyPr>
          <a:lstStyle>
            <a:lvl1pPr marL="0" indent="0" algn="l">
              <a:buNone/>
              <a:defRPr sz="18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EB3A56D4-2403-4E18-8D54-0A8E409DC8E5}"/>
              </a:ext>
            </a:extLst>
          </p:cNvPr>
          <p:cNvSpPr>
            <a:spLocks noGrp="1"/>
          </p:cNvSpPr>
          <p:nvPr>
            <p:ph type="ctrTitle"/>
          </p:nvPr>
        </p:nvSpPr>
        <p:spPr>
          <a:xfrm>
            <a:off x="325020" y="5127469"/>
            <a:ext cx="9144000" cy="646331"/>
          </a:xfrm>
        </p:spPr>
        <p:txBody>
          <a:bodyPr vert="horz" lIns="0" tIns="45720" rIns="91440" bIns="45720" rtlCol="0" anchor="b">
            <a:spAutoFit/>
          </a:bodyPr>
          <a:lstStyle>
            <a:lvl1pPr>
              <a:defRPr lang="en-US" sz="4000" dirty="0"/>
            </a:lvl1pPr>
          </a:lstStyle>
          <a:p>
            <a:pPr lvl="0"/>
            <a:r>
              <a:rPr lang="en-US" dirty="0"/>
              <a:t>Click to edit Master title style</a:t>
            </a:r>
          </a:p>
        </p:txBody>
      </p:sp>
      <p:sp>
        <p:nvSpPr>
          <p:cNvPr id="10" name="Content Placeholder 9"/>
          <p:cNvSpPr>
            <a:spLocks noGrp="1"/>
          </p:cNvSpPr>
          <p:nvPr>
            <p:ph sz="quarter" idx="10"/>
          </p:nvPr>
        </p:nvSpPr>
        <p:spPr>
          <a:xfrm>
            <a:off x="325020" y="6091557"/>
            <a:ext cx="9169400" cy="410882"/>
          </a:xfrm>
        </p:spPr>
        <p:txBody>
          <a:bodyPr lIns="0">
            <a:spAutoFit/>
          </a:bodyPr>
          <a:lstStyle>
            <a:lvl1pPr marL="0" indent="0">
              <a:buFontTx/>
              <a:buNone/>
              <a:defRPr sz="2300"/>
            </a:lvl1pPr>
          </a:lstStyle>
          <a:p>
            <a:pPr lvl="0"/>
            <a:endParaRPr lang="en-US" dirty="0"/>
          </a:p>
        </p:txBody>
      </p:sp>
      <p:sp>
        <p:nvSpPr>
          <p:cNvPr id="9" name="Hexagon 8"/>
          <p:cNvSpPr/>
          <p:nvPr userDrawn="1"/>
        </p:nvSpPr>
        <p:spPr>
          <a:xfrm rot="5400000">
            <a:off x="3900316" y="2557275"/>
            <a:ext cx="2512857" cy="2166256"/>
          </a:xfrm>
          <a:prstGeom prst="hexagon">
            <a:avLst/>
          </a:prstGeom>
          <a:solidFill>
            <a:schemeClr val="bg1"/>
          </a:solidFill>
          <a:ln w="12700">
            <a:solidFill>
              <a:schemeClr val="bg1"/>
            </a:solidFill>
          </a:ln>
          <a:effectLst>
            <a:outerShdw blurRad="63500" sx="102000" sy="102000" algn="ct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4" descr="L:\29_WK_Beg_13_Jul 2020\49937_AMERICAS\HYD\5.jpg"/>
          <p:cNvPicPr>
            <a:picLocks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2004000" y="3770898"/>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81380" y="2665039"/>
            <a:ext cx="1950728" cy="1950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0227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2302" name="Picture 14" desc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27773"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userDrawn="1"/>
        </p:nvSpPr>
        <p:spPr>
          <a:xfrm>
            <a:off x="0" y="0"/>
            <a:ext cx="12191999" cy="6858000"/>
          </a:xfrm>
          <a:prstGeom prst="rect">
            <a:avLst/>
          </a:prstGeom>
          <a:solidFill>
            <a:schemeClr val="bg1">
              <a:lumMod val="9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2299" name="Picture 11" desc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35577" y="81057"/>
            <a:ext cx="6130693" cy="683297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B3A56D4-2403-4E18-8D54-0A8E409DC8E5}"/>
              </a:ext>
            </a:extLst>
          </p:cNvPr>
          <p:cNvSpPr>
            <a:spLocks noGrp="1"/>
          </p:cNvSpPr>
          <p:nvPr>
            <p:ph type="ctrTitle"/>
          </p:nvPr>
        </p:nvSpPr>
        <p:spPr>
          <a:xfrm>
            <a:off x="317500" y="2773363"/>
            <a:ext cx="7289800" cy="782638"/>
          </a:xfrm>
        </p:spPr>
        <p:txBody>
          <a:bodyPr lIns="0" anchor="b">
            <a:noAutofit/>
          </a:bodyPr>
          <a:lstStyle>
            <a:lvl1pPr algn="l">
              <a:defRPr sz="4400"/>
            </a:lvl1pPr>
          </a:lstStyle>
          <a:p>
            <a:r>
              <a:rPr lang="en-US" dirty="0"/>
              <a:t>Click to edit Master title style</a:t>
            </a:r>
          </a:p>
        </p:txBody>
      </p:sp>
      <p:sp>
        <p:nvSpPr>
          <p:cNvPr id="9" name="AutoShape 7"/>
          <p:cNvSpPr>
            <a:spLocks noChangeAspect="1" noChangeArrowheads="1" noTextEdit="1"/>
          </p:cNvSpPr>
          <p:nvPr userDrawn="1"/>
        </p:nvSpPr>
        <p:spPr bwMode="auto">
          <a:xfrm>
            <a:off x="0" y="0"/>
            <a:ext cx="71882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0"/>
          <p:cNvSpPr>
            <a:spLocks/>
          </p:cNvSpPr>
          <p:nvPr userDrawn="1"/>
        </p:nvSpPr>
        <p:spPr bwMode="auto">
          <a:xfrm>
            <a:off x="0" y="-3175"/>
            <a:ext cx="7185025" cy="1484313"/>
          </a:xfrm>
          <a:custGeom>
            <a:avLst/>
            <a:gdLst>
              <a:gd name="T0" fmla="*/ 4150 w 4526"/>
              <a:gd name="T1" fmla="*/ 0 h 935"/>
              <a:gd name="T2" fmla="*/ 0 w 4526"/>
              <a:gd name="T3" fmla="*/ 0 h 935"/>
              <a:gd name="T4" fmla="*/ 0 w 4526"/>
              <a:gd name="T5" fmla="*/ 935 h 935"/>
              <a:gd name="T6" fmla="*/ 4526 w 4526"/>
              <a:gd name="T7" fmla="*/ 935 h 935"/>
              <a:gd name="T8" fmla="*/ 4150 w 4526"/>
              <a:gd name="T9" fmla="*/ 0 h 935"/>
            </a:gdLst>
            <a:ahLst/>
            <a:cxnLst>
              <a:cxn ang="0">
                <a:pos x="T0" y="T1"/>
              </a:cxn>
              <a:cxn ang="0">
                <a:pos x="T2" y="T3"/>
              </a:cxn>
              <a:cxn ang="0">
                <a:pos x="T4" y="T5"/>
              </a:cxn>
              <a:cxn ang="0">
                <a:pos x="T6" y="T7"/>
              </a:cxn>
              <a:cxn ang="0">
                <a:pos x="T8" y="T9"/>
              </a:cxn>
            </a:cxnLst>
            <a:rect l="0" t="0" r="r" b="b"/>
            <a:pathLst>
              <a:path w="4526" h="935">
                <a:moveTo>
                  <a:pt x="4150" y="0"/>
                </a:moveTo>
                <a:lnTo>
                  <a:pt x="0" y="0"/>
                </a:lnTo>
                <a:lnTo>
                  <a:pt x="0" y="935"/>
                </a:lnTo>
                <a:lnTo>
                  <a:pt x="4526" y="935"/>
                </a:lnTo>
                <a:lnTo>
                  <a:pt x="415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9"/>
          <p:cNvSpPr>
            <a:spLocks/>
          </p:cNvSpPr>
          <p:nvPr userDrawn="1"/>
        </p:nvSpPr>
        <p:spPr bwMode="auto">
          <a:xfrm>
            <a:off x="0" y="-3176"/>
            <a:ext cx="6135577" cy="1267200"/>
          </a:xfrm>
          <a:custGeom>
            <a:avLst/>
            <a:gdLst>
              <a:gd name="T0" fmla="*/ 4150 w 4526"/>
              <a:gd name="T1" fmla="*/ 0 h 935"/>
              <a:gd name="T2" fmla="*/ 0 w 4526"/>
              <a:gd name="T3" fmla="*/ 0 h 935"/>
              <a:gd name="T4" fmla="*/ 0 w 4526"/>
              <a:gd name="T5" fmla="*/ 935 h 935"/>
              <a:gd name="T6" fmla="*/ 4526 w 4526"/>
              <a:gd name="T7" fmla="*/ 935 h 935"/>
              <a:gd name="T8" fmla="*/ 4150 w 4526"/>
              <a:gd name="T9" fmla="*/ 0 h 935"/>
            </a:gdLst>
            <a:ahLst/>
            <a:cxnLst>
              <a:cxn ang="0">
                <a:pos x="T0" y="T1"/>
              </a:cxn>
              <a:cxn ang="0">
                <a:pos x="T2" y="T3"/>
              </a:cxn>
              <a:cxn ang="0">
                <a:pos x="T4" y="T5"/>
              </a:cxn>
              <a:cxn ang="0">
                <a:pos x="T6" y="T7"/>
              </a:cxn>
              <a:cxn ang="0">
                <a:pos x="T8" y="T9"/>
              </a:cxn>
            </a:cxnLst>
            <a:rect l="0" t="0" r="r" b="b"/>
            <a:pathLst>
              <a:path w="4526" h="935">
                <a:moveTo>
                  <a:pt x="4150" y="0"/>
                </a:moveTo>
                <a:lnTo>
                  <a:pt x="0" y="0"/>
                </a:lnTo>
                <a:lnTo>
                  <a:pt x="0" y="935"/>
                </a:lnTo>
                <a:lnTo>
                  <a:pt x="4526" y="935"/>
                </a:lnTo>
                <a:lnTo>
                  <a:pt x="4150" y="0"/>
                </a:lnTo>
                <a:close/>
              </a:path>
            </a:pathLst>
          </a:custGeom>
          <a:solidFill>
            <a:srgbClr val="217DD9"/>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AutoShape 13" descr="data:image/jpeg;base64,/9j/4QAuRXhpZgAASUkqAAgAAAABAJiCAgAJAAAAGgAAAAAAAABCaWdzdG9jawAAAAD/7AARRHVja3kAAQAEAAAAKAAA/+EDqGh0dHA6Ly9ucy5hZG9iZS5jb20veGFwLzEuMC8APD94cGFja2V0IGJlZ2luPSLvu78iIGlkPSJXNU0wTXBDZWhpSHpyZVN6TlRjemtjOWQiPz4gPHg6eG1wbWV0YSB4bWxuczp4PSJhZG9iZTpuczptZXRhLyIgeDp4bXB0az0iQWRvYmUgWE1QIENvcmUgNS42LWMxMzIgNzkuMTU5Mjg0LCAyMDE2LzA0LzE5LTEzOjEzOjQwICAgICAgICAiPiA8cmRmOlJERiB4bWxuczpyZGY9Imh0dHA6Ly93d3cudzMub3JnLzE5OTkvMDIvMjItcmRmLXN5bnRheC1ucyMiPiA8cmRmOkRlc2NyaXB0aW9uIHJkZjphYm91dD0iIiB4bWxuczp4bXBNTT0iaHR0cDovL25zLmFkb2JlLmNvbS94YXAvMS4wL21tLyIgeG1sbnM6c3RSZWY9Imh0dHA6Ly9ucy5hZG9iZS5jb20veGFwLzEuMC9zVHlwZS9SZXNvdXJjZVJlZiMiIHhtbG5zOmRjPSJodHRwOi8vcHVybC5vcmcvZGMvZWxlbWVudHMvMS4xLyIgeG1sbnM6eG1wPSJodHRwOi8vbnMuYWRvYmUuY29tL3hhcC8xLjAvIiB4bXBNTTpEb2N1bWVudElEPSJ4bXAuZGlkOjQ3MDhEQTQ4RUU5MTExRTY4OEQ1REVEQzk2RTY4NEQyIiB4bXBNTTpJbnN0YW5jZUlEPSJ4bXAuaWlkOjQ3MDhEQTQ3RUU5MTExRTY4OEQ1REVEQzk2RTY4NEQyIiB4bXA6Q3JlYXRvclRvb2w9IkFkb2JlIFBob3Rvc2hvcCBDQyAyMDE1LjUgV2luZG93cyI+IDx4bXBNTTpEZXJpdmVkRnJvbSBzdFJlZjppbnN0YW5jZUlEPSJENjdGRjhBMDcyRUQ2RTk1QUU4NkZDNkVBMTgxQTE0MiIgc3RSZWY6ZG9jdW1lbnRJRD0iRDY3RkY4QTA3MkVENkU5NUFFODZGQzZFQTE4MUExNDIiLz4gPGRjOnJpZ2h0cz4gPHJkZjpBbHQ+IDxyZGY6bGkgeG1sOmxhbmc9IngtZGVmYXVsdCI+Qmlnc3RvY2s8L3JkZjpsaT4gPC9yZGY6QWx0PiA8L2RjOnJpZ2h0cz4gPC9yZGY6RGVzY3JpcHRpb24+IDwvcmRmOlJERj4gPC94OnhtcG1ldGE+IDw/eHBhY2tldCBlbmQ9InIiPz7/7QBUUGhvdG9zaG9wIDMuMAA4QklNBAQAAAAAABwcAVoAAxslRxwCAAACAAIcAnQACEJpZ3N0b2NrOEJJTQQlAAAAAAAQedQcs4S1GKyL8WIoauLwW//uAA5BZG9iZQBkwAAAAAH/2wCEAAwICAgJCAwJCQwRCwoLERUPDAwPFRgTExUTExgXEhQUFBQSFxcbHB4cGxckJCcnJCQ1MzMzNTs7Ozs7Ozs7OzsBDQsLDQ4NEA4OEBQODw4UFBARERAUHRQUFRQUHSUaFxcXFxolICMeHh4jICgoJSUoKDIyMDIyOzs7Ozs7Ozs7O//AABEIBGcF3AMBIgACEQEDEQH/xACiAAEBAQEBAQEBAAAAAAAAAAAAAQIDBAUGBwEBAQEBAQEBAAAAAAAAAAAAAAECAwQFBhABAQACAQMBBgMFBQcCBAYDAAERAgMhEgQxQVFhcTIFgSITkbFCIzOhwVJyFNHhYkMkNAaCFfCSslOi0mNzJRbxRDURAQEBAQABAwMEAgIBBAMAAAABEQIxIRIDQVEyYXGBEyIEkRSh8MHxQlJicv/aAAwDAQACEQMRAD8A/qoAAAAAAAAAAAAAAAAAAAAAAAAAAAAAAAAAAAAAAAAAAAAAAAAAAAAAAAAAAAAAAAAAAAAAAAAAAAAgAAAlVmgIqVREWoAAJUAEQVBQAQAAAUAAEVASo1UVEKqAiLRUZRpFREVFQAAABVZVBoAUSqlBmsVus1Ylc6jVZaZrerprXGOutSkdta7a1w0rtrXOukdYrOrTDcABRFQEtZtWsWrELU7ktRpG5WpXLLcqUjpK05ytxK0oCAglBUtS1m1ZE1bWLS1i1qRLVtYuyWsWrIxa1dkyxdktaxNayZYyZXE1vJlzyuTDXSbLNnLKypi67TZqbOM2amyYsrtNmpXGbNTZmxZXabNSuUrU2SxrXSVWJWsorQiooAAAAAAAAAAAAAAAAAAAAAAAAAAAAAAAAAAAAAAAAAAAAAAAAAAAAAAAAAAAAAAAAAAAAAAAAAAAAAAAAAAAAAAAAAAgAAAAAM1UBARQqAACCAAIAAAAAACgigqIACBRREVBCoqKiVFqKiVFqLEAAAAFiLAWKkVFAUGKxs6WMVYlc6zWtmK1GasrprXHLetSpHo0rtrXm0rtpWK3Ho1ac9a6RiusUBFRKqUGa52tbMVpKlqZKmVZalajEbhVbjcYjcZqqCWoq2s2lrFq4lq2sWlrFrUjNq2sXZNtmLWpGbVtYuyWs2tSM6t2S1LUVNXJlEBrJlkUayuWDJhrp3LNnLK5TDXabNzZ55s3N0sWV6Js3Nnmm7pNmbGpXebNyuE2blYsbldsq5zZuVF1oQyiqAAAAAAIAogCiAKIAoAAAAAAAAAAAAAAAAAAAAAAAAAAAAAAAAAAAAAAAAAAAAAAAAAAAAAAAAAAAAAAAAAAAAAAACAAAAAAACVFrKglARABS1AEAQAAAAAAFAAAEQBQZrTICAqCCKFRagylQGkAQFEyoAANLGVQVUVFSsVus1YlctnPZ12ctmozWWtaxSVWXfSu+leXSu+lZsblenWukrhpXXWuddJXQSVWWxmrlFGaxW6zYJXKo3YmF1MI3GZG5AajUZjSKuUtMs2gWsWraxasZqWs2ra52tRm1LWbVrLSJWVoqIi4FRMGFAxEaTAMioqJkyVFGpVmzBkwdZs6TZ55W5szYSvRrs6a7PNNnTXZmxuV6Zs3Nnn12dJsxY3K7StZcps3lnGtaGcmUVoTJkFEymQaGcmVGhkBoZAaGRBsAAAAAAAAAAAAAAAAAAAAAAAAAAAAAAEBRAFEAUQAABRAFEAUQBRAFEAUQAABUAAAAAAABUAUQBUAAAAAAAAQAVAFSgCJVSqiIqAIAAIABkATJkFAAAAVAFRUEAFERagIAqIFRUSoJViCGUVFyJlAVUFGhMiCqgDSxJVRRmtM0hXPZy2ddnLZqM1z2SVdmM9WmK7a120rza120rNaj1aV21rzaV21rnXTl2lMsyrlltUplLQKzVSghgBCRqIA1FZyuRS1m1azVSpazatZqxms2sVqsVqJUqLWaqCGTKoCZMgoyZDVEymVRUTKWqhUEqgIKi5WVkyGus2b12cJW9dmbFlejXZ112ebXZ012YsalenXZubOGuzcrFjpK7SmXOVrLLWtDOTIa0ZZyZDWsmWcmQ1rKZTJkGsplMmQayZZyZB2ARQAAAAAAAAAAAAAAAAAAAAEBRAFQAAAAAAAAAAAAAAAAAABAAAAAAAAAAAEBRAFEAUQFUQBUABUAUQBRAQEFVcgIGUBQZq1KIlSqgAIIAgCAAACiAKrKguRAFEAVMmUULQQQQooiWrayrIzVZypSpkqKyuRMmVFEAaMoINLllZRVayysQaZqpQY2cdnbZy2WJXLZzdNnNuMVvWuulcda66VKsejSu2tefSu2tc66R2lXLEq5Ya1rJlnJkXVyiZMhqmUBNVWVlUXImVDSs1WaCVmrWKsSpaxWqxa1EpWbS1m1UXKZTKZVFyZZymVTWu47mcplcRrJlnKZMTWsmWcmVNXKWpkyCoCoAoEWVloG9a6a7OMblZsald9dnXXZ59a6a7MWNSu8qyuc2alYsblbyZZyZRWsmWcmQayZZyZBrJlnJkNayZZyZDWsjOTIa9QDLYAAAAAAAAAAAAAAAACAqAAAAAAAAAIAACAKICqgAAKAGRADIoGUBRMrkAQBTKZAXIgIogCiAKIAuTKALkygAZAAAAAFyIAqAKAgigCiKgJUq1BEoJkQyJkUMoAAgAAGioAogCgIACgCZEKhlKCpaiZVCpaJVQTIlqpUKlqWtIuUEyI1kQyDWVZyoKqQiK2RIsFaSkKgxs5bOuzlssSuWznXTZzrcYq6uurlq6apVjvq7a1w1ddWK3HWVcsymWGtayZZyZDVyZZyZMNayZrOQwbyZZlWA0uUgKrNarNBmsVrZi1YlZ2rFXasVqM0rFpalqoZTJUaZtMmUtTKotqZTKZUXJlMpkRRMmVNVWVyCyqy1AWRcEXCKmDDWA0ZaiAOkrprXGVvWs1ZXfXZqVx1rpKxY1K3kyzkyy1rWTNZyZBruMs5MhrWVyxkyGt5MsZXIa1kyzkyGvcAw6gAAAAAAAAAAAAACAAAAAAAIAACAKgCgCgAAJkEUygBkAAAAAAAAAAAAAAAAAAAAAAAAAAEBUAAAFEAVAAEyZBRFARUoIlWs0QqCKAGRBCoACAohkFEAVWVBcmUyZBcmUMgCJkRcoZTKglLUVDKGUVBm1cs2qhahaKgIZVFEUFVlUVpWVgNRZWViK0UhUVjZy2dNq57VqM1y2c63sxWoyurrq46u2tSkdda661x1rrqxW46ZMsymWWmsmWcpkRrMMs5AayuWMrKDaxmNQVqKkVFGarNBnZztb2c9qsSs7Vi1bWLWozUrNLUtaSlqWplMqyuRnJlUXKJkyppkymTKouRnJlUaGVyDcrUYjWtSq3G4xG4y1FwmGoWJqsVmt2MKlWVqVztWUqO02dJXDXZuVixqV2yZYlXLLWtZMs5MhrWTLOTINZMs5XINZMsZXIa1lMplMhr6YDm7gAAAAAAAAAAACAAAAAAAIAgKgCgCgFoIGUAAAAAAAAAAAAAAAAABFAEUAAAAARQBAFEAABAAAEBRAFAFEyWoAJkEaEyooCUEqVWaIIVFQRUtELUEUXKZQyIuTKGQUQyC5XMZAaGVDVyZRMguUMpkFyzaZTKppUtCqCZS1FQtS0tRUC1LUoi5EFRVZyuQWKyorWVyysBqLGWkVqUqRLUVnauWzptXLatRm1z2rna1tWMtRm1vV01rjrXXVKR21dZXHV01rFbldMjOUyyrWTLOTIauTKZTIa3lYxlZQbjcYlaiLG4uUgjRlnarWLVGdq57Vraue1WRm1nasWraxa0zalqWpazasjNq5TKWplqJrWUyzlMqjWTLOTKpq5Ms5MqmrkTKZDW8mWMrkNdJWpXOVuUqyusrcrlK3rWa1K6wSVWa0zWK3XPZYlZtMpUyrLpNnTXZwldNazVldpWsucrUrNa1rJlnJlMNayZZyZDWsmWTIa3kyxlci61kyxkyGvrgOT0AAAAAAAAAAAIAAAAAAICAACqAZEMlqAAAAAAAAgCiAAAAAAAAAAAAAAAgAKACAAAAAICiAAAAgCiAKZQAS0TIBlDINZXLErWQXJUyAiLWaqJQSiJalpaKGUKzaIqZMoJq5EFNVcsga1kyghq5EyZDVyZRLVNVEyZE0yZQU0ygmVTRDKCaIWpaoJktS1UXKZTJlUaMs5UGlZWUVpYzlYitRqMRqIsaS0yztQZ2rltW96471qRm1jasW9V2rDbFrpq66uOrrrWasrtq6a1y1blYrcdMplMplnFXJlnJkFyuWcwyJrWWowsouukbjnK3Kix0gzFyjRXPat2ue1ErG1c9q1tXLatRm1Nq57Vdq52tSM2lrNpaza1IzauUyzkyuJrWUyzky1ia1lMs5MmJrWTLGTK4mtZMsZMqa3lZWMrkNdJW5XGVuVF111rprXHWukrNbldpWsuetbyzWoVz2brntUKxWbVtYtaZblb1rlK3rUo7a1uVy1rWWVbyZTKZRW8mWcmTDWjLIhrWTLOTK4a1kyzkyYa+0A4vUAAAAAAAAAAgAAAAAgioAAqgAGUAQAAAAEAAAAAAAABAAAAAAAEyCgAAAAAAACZAVMgAAACAAAAAACCVUAZq1KCGUqKNZXLOVgNKyoFZq1KCVmtM0iJUqoqVKi1KqICZEMmUAXJlANXJlANXJlDIauUTJlU1cpamQw1cplMippkRMgqZRMqi1LUtRU0TIipq5ETKjRlMmQ1vKxhZRW4srKxFbixmLEVqs7VcsbUhaxtXHet7Vy3rUYtY2rMWkjbGt6uurnq6as1qOmrcYjTnW41lMoiDWUyhkFyuWMrkGpWpXOVqUNdJW5XKVuVK1K6SrliVco0WsbVq1z2pErG1ctq3vXHatRi1naue2y7Vz22bjFq3Zi7JazdmpGbWsncxlO5cTW+5Ms5TK4mt5MsdxlcTW8plnKZU1vJljJkNbysrGTIa6ytyuMretSxZXaV0lcNa661mtyu2tblcta3KxW4trG1W1z2oWptWLVtZtVm1ct61zlb1pSV1lblc41liq1lcs5Mi61kyyZRGsmWcrkXVyZQyC5MpkyGvugOL1gAAAAAAACKgAAAAgCAAKoCZEWoAAAAAIAAAAAAAIAACAGTIAAAAAAAAAAAAAAAAAAAIAAAAAACoCAAFBmpVSgzUWoIuRlZQbyrDQqpQoIzWqzRESqipWUVKqJUVBARBFEFFyZTIIAgLkTKZUXKCZE1UMopqpalqZEXKWplFRcpRLVDLNpRU0yIBq5XKANSqzKsFbixiVqVFblXLEq5RWrXPardnParIlrO1ctq1tXOtyMWiyJG9YtZa1jpqzrG5GK1GouUhlitxcplLUQXJlMmQ1cmWTKmtZXLGVyhrpK3K4ytTYWV2lXLlKuUxrW7WNqWs7UiWsb1x2rpvXHetRi1jauW1a3rntW4xazdmbslrNrcYtayncxkyuJreTuc8ncuJrplO5jJlcNb7jLGTK4a33GWMmTDXTKyueVlDXWVvWuUrcrKyuutdNa46101rNbld9a1K5ytZZrcq2sbUuzFpIWlrGVtZyrOtR01rlHTVKSuutac41KxWtbTKZMoa0ZZyoaomTIauVQyB1MpkDX6ABwe0AAAAAAAARUAAAAEEVAAFUQoIAAAgKgAAAACAAAgAAAAACAogAAAAAAAAAqAKgAAAAAAAACACggAAgKhlAEqoDNStVLBKyKgLKsrKwGsiZUCsqgJUWs1USooqVmotQRKioqAgIAACFVAyhQMoGVRMmUyAWoZS1UMpQyqDK2opqZC1kRciGVFyrKyg0uWckqLra5YyuQbydzGUuwutXZz22LsxblZEtS1BY0xasjesSRuRLSNSNRI0xa3Bm1bWbWWjIgIuUMoCmUyAuTKZMguWpWMmQdZsuXOVcout5ZtTLNoam1ctnTauW9ajNrls47V02rltW4xWLWbVrFrcYpamUTLUZayZZFRrJlnJkGsmWcmVGsmWcmQ1uVZWMrKDpK6a1xlblZrUrtK6a7OE2bmyWNSu82Xuce47qzjWut2ZtY7jJiXpq1BYVNWOmrEjcZqytRpmKxWlVnIitGWcmQayZTJkGsmWTIa0MgP0YDg9wAAAAAAAAgAAAACCKgCKigAAAAgAAAACAACAAAAIAAAACAAAAAAAAAAAAAAAAoAIAAAiioAAhkBAAAAABKmGkwDNiNWJYIyFSqi5XLJkGsoZTIFSiZEEEyqFZqoIgIqAAAgICCglKggCKCAqIlWpRBLRFQTJalqoWoIoCZAXJlBRrJlkyhreTLOUyGt5ZuzOUuymrdmcpkWRLVnq3IzrG5Co3rG5GdW4xasWCs1itxLULWciqZRBGsoICiZFAyJkFyZTKiNSrKxFyi60zaZZtU1Nq5bVvauW1WM2sbVy2re1c9m4xWLWLWqxWozUtEo0gAqAoIgqKAADUrIDcrWXPJ3Iuus2am7j3LNkxdd5uvc4TZqbGGu02alcZXSVDXSNRiOkZqxqNRJ6LGK1GjLOTLLTWTLOQVrJlnJkGsqxlcg1kyzkyDWTLJlB+mAcHvAAAAAAAAQAAAAARAFURaggAACAAAACAJQVAAAAQAABAAAAAAAAAAAAAAAAAAABQAAEAAAMoFAQAAAQAQVAFBRUsZsaSwGKzW6zVZZqZWsiNZTKZTINJamUVFyiFEEEUABAQEARUCiUBAURLVqCCKlUSotRUqAyqFQBESrUVBAUBAFMoZBcpamUtAtTKWplZE1crGWtWkdNW4zq3qxasbjcYjWWK1Cs2raxay2WiAgJkVFygiCiAKgKKIZBoQEXLNXLNqprG1c9m9q57NRLXPaudb2Yqs1zrNarNaSs0XC4VEwYXC4VEwNYpg0ZwmG8JhdTGcI1YmDRkyuGQMmUqZUaydzGTImuk2b1rlG9UV21rrq4aO2rNWOurpHPV0jFrUbhlMjDUXKZSmRWsmWVQ1TKZA1cmUMhrWRnIGtZGcmQ1+pAed9EAAAAAABAAAABAAEAVUoAgAAioAAAAIJVQAABAAAAAEAAABQAAAAAAAQAAAUAAAQFQAAAEABAABAABBFygAALFZWUFAFZrNjdZpErnWa3YzWmawi1kRcmUBFyhlFAEEAABBUABBlpMAgqKJUVBERpFGUWorKVFRURFQBKFWIiKigACGSs5AylpUqoWpko0ixvVmRuRLVb1bjEbjFqyNxcsylrFahayWiKgJRFQFAQEAQFTIAZXKANRWVArFarNVliuezpWLGolctmK6bMWKjnUw3YmFRnBhrCyLqYzI12tTVZqaYx2r2unavaauOXana7diXQ0xwurNjvdGLqupjjYzXaxzsXUxzqVqxLDUZFwSGosb1iSN6xNWRvWOurGsdNWbWpHTVuVzjcZrUayZZyrKrkyyZDWsplMmQayJkyGrkymTINZMs5Mg1kyzlcg/VgPM+kAAAAAAIqAAAACCKgAFUQAAABAAAAAEQAAEAAEAAABRQAAAABBQEFQAAAAAAQAUQBABAAFAQAAARUECiAACCAoGUMg1lrLGVlQ1Uq5SgxWbG6xVRist1mqyzUasRRAMiIKkAAAAUQUExBcAMi4MCMo1hMKYyjViWKjNStWJYJjNZrSWKjKLUqoiLRURFqAIrNULWVSqiVMlRUUkMNSJauLI3IkjcjNqyLGokWM2tSKlplGQCoACCACgguAQUwCKuDAMmG8GAZGsBoyljWEsEc6xY62MWNSpY5WMWOtjFi6mOdiYbsRUZw1ILAxZGpCRuQ1cJqs1a1jc1TVxz7Uujv2nYmr7XmujG2j03RjbVdS8vLtq5bavVtq5batSsWPPYzY67as3VdZxzws1bwSGmJI6axJHSRm1TWOkZkbiWqsVFZVciAKmRA1oZyomrkyhkNXJlMmQ1rJlnILrWTLOTImv14DzPqAAAAAACAAAIAgACqFEEAAAAQAAAQSqlAAAQAABAAUUUEwoAAmQAABAFEAAAAAABAAEABAFBFQAABFQQRUEAQFQRRUAQQAUyhkGsmWcmQVmrlKozWa1WaIjLVSqjJhUEEXCAAoIoAAuAxBTCmIYawYNMYwYawYNMYwzY6WJgTHOxmx1wzdV1Mc7Ew6XVmxdSxzsZrpYzYus4xUrdjNVGUrVZqolSqlVEZqmFGVwsiyFphI1IsjUjNqpI1ISNYYtaMAICCAIqCAVAFIqiLhZGpEVnC4bmq9sNMY7TtdMGBcY7Ttb7V7Qxz7TtdO07Qxy7U7XXtO00xwurN1d7qzdV1Mea6sXV6Lqxtqus2PPYljtdWLqus4xgi4F0ajerEbiLHTWOkjnrXWI1GpIuCGWWmdo57autc9llSuG2rltHfZy2jUrFcdtWLq62M4XWK59qyNYXBqJI1IsiyIpIsJFwgBgwAGDAAAILgwACCGVyyA1kyyqi5GcrkH7EB5X1QAAAAAEAAAEEAUAqoZQAAAAQAAAAQQAAAQAAAQVFFFRQEMgAgAAAAAAAAIAAAKAAIAgItRRAAEyUEAQQBKACKAIIqAAgAAgKIAAKgzVQERqphUYo0zgQTCgIKAgKAsAUUgBgwq4RUwYawYDGMHa3gwaY59rN1dbEsXUxxurN1dbGbF1mxxsZrrYxYsZsc7GbG6zWozWKzWqzWmalZawYXUZwsjWFmqauMzVqRqRZGbVxnDUiyKzqphSogVFSqCWiCAFBFRQI3ImsbkFizVqRZG5qjUjM1XtbkMC4x2r2tYAxntXtVcIYz2r2tCrjPana2YQxyurN1dbGbFZscbq57avRYxYqWPPdXO6vTtq53VdZscLqzh2urN1XWXPDUMAOkrcrlK1Kiyu02XLjNl70XXS7MbVm7s3YS02c9ltZtaZtZsZw1TAyzhe1qatTUMYmrWG5qvaLjHaYdJqvYLjn2mHXsO0Mcu07XXtO0Mcu1O117DtUxy7Ttde1O0THLBh0uqXUMc8Jh07WbqJjGEbsZsEQMII/aAPK+sAAAAIqAACAIAAqiVcoIAAAAIqAACCFAAAEVAAAAAFRQAAEAAAQEyAoAAAAmRRRAFEAVAAAAqLUBEWoIAggCUCoqKgAAgAIACAAAqCACoAggAgqAIqKJhGkEQUwCGFAFRRSLgigLEWIsVcEXAqYMNYXCLjFjNjphLFTHKxix1sZ2ixmxxsc9nbaOW0ajNjnWLHSxmxpiueDDd1TBrOMYXDWFwaYzgkawuGbVxmRrAIIUSgAgCVUEEVKoCKBFkSNQGo6axiOkRqNaxuMxrKNRpEtZuwa1lMs9x3KNqxk7kNdMjHcdwutjHcdwa0lTKWiaVmralVKxYxY6VLBmuNjFjtYxYrNcbEbsYqspkylQTWu47mcpkNb7kuzGTIatonq1NRCSrNW5q6a6DUjnNG5o6a8bpNDWpy4zRqaO00amhrU5cJovY7dh2mr7XLsOx1wYD2uXYnY64LFPa5dqXV17UwJ7XLtO10wYUxy7UujrgwJ7XC6s3V37WbqM3lwurF1ei6MXUZvLjYmHa6M9omP1oDyvqAAAAIAAAIIqAFCqIAAAACAFAQBAAAEAAAQAFBUAAEAAAAQAAAAAAAAAADIAmTIKIKiiAFoIAlEEAQC0EVADICCABlAABAEUAABAQBAXKZAAAAEAAEAAAyKLgAUUAGokjciLCNSEjUiWtQkMNYXCLjGEsbwlhpjnY57R2rFa1mxw21c7HfZyqysVyurNjpWcLrFYwna3gNTGMLhUA6AiIgCiIqAIqCFRUASgACyAsjUiSNCxdW4zI1BY1KdyJRVzUylrORNayZYydwa6ZTLHcZDXTKdzGTIa6dx3OeTIa6ZMueVyGt5Msykoa0mCLgGLGLq7YZupqWPPtHPaO+2rntFYrlWa3tGKrNRKAiLJlZHTXQJE11dNdG9ON204010nLnrxuuvG668bpNJE10nLlONqaRvBgaxMRMNYMC4zgw1gwaYxgw6YO00xz7U7XXtO00xy7Uurr2pdV1McbqWOvazdV1Mc8JhuxnC6mM4RqoqM2M3WNmBmxy7DsdMGBMfogHlfQAAEVAAAABBAFEqoqAAAACKgAAghQBFQAAQAAAFVFAQARAAURQEVADKUBcpkAMgAAAACAJlRUMpkFEUAogCLWaIUEEALVBBADJlAAQTVQFAQEBMgAAAICiAioAAJkFMpkAAAyAC5EAayZZMhrpK1K5dzXcLrrK1NnHuXvRr3O3cvc4d5+omHudu5Ls4/qJd1w9zrdmLsxd2bsM3pbWLUuzNqs2lqWplBkAESoqKJQqCAJQEVAQBUEAEFAI1EjUgRZFhIqK1IshI3INSM2M2OtjG0RbHOst1zrTFTJlKlomrkyzkyDWTLOVyC5MpkyprWTLOTKGtytRzlblCOkakZlbiNxe1m6usiWJq4828cd49O8cd41HPqPPtGK67Ry2VzrFJMlma66aCYaaZejj4zj43p0401055Z043bXTDU1kVHaQwCCgKaqCgGFTJkFwuGcncg0YZ7l7gXCYTuO5RLGbF7i1UYsZsbylVK5WJW7GasrNjAtjK6i5GcmVR+jAeV7gABFQAAAEEAFURaggAAAAgAACJQAQAAAQAAVFFBQGaKgIKgh7RCUGkAEC+oAAACCAGQDKCgAAGQQAFAASotZEoBREyCAICgCCBkRUAQFQABDIAIIogCpkQFyIAogAqALkQyCpQAyZAAEEUygC5O5kBruTuqJkNXuO5EEXNTIgmlqKgCKgCKgiAAgIIIqKILUAqLUEQAACA1I3Izq3ILAWpBXTWOsjnxx2k6I3yzs5bOuzlsFY2ctnTZz2WOdZqFTKsghkFEBNUQDVVnJkNay3rXOVZRZXfWumtcda6a1K3K76rhjWukRuOW+rz7x69483JFjPUebeOW0d9nLGarjWddM16eLiZ4tHt4uMta45OPjdZJDpEyjrPRRFGhLS1m1DWsplnKZU1vKZYyWia3ky59ydwa6dx3Ofcdyprp3Hc5dx3GGuvcnc59ydwa6dx3Ofcdwmt9yZZymVNbyzUyZDSs1bWbVSpULTKsv0gDzPeAAIAAAiAKoABUAQAAAoIAIAgAFBABAAAABUIK0IAAAIpgGai1BCKigVFQAQEAAQAAAAEVAABUAVKFBKgggCAIChUAQBBAEyoCAFogIqZEBciAAAAgCiAKIAogIogCiZMgqZAAQQAFAQRABQQAQARAAEqoIgFBCiUEVAQBAKioAioIigCARR01dJ6OerpEahfRJ6rWZ6g78cdvY5cbqldOfDns57uuzlsqVy2ctnXZy2WOdYqLUViiAAAAZEEURAaWVhqUHXWu2tcNa661K3K7a111cda66o6RradHm5J6vTfRw5SHTy7Q10zW5rmu/HxLrn7dTi43onRJr2pbganoWkZnVpGosS0tc9thdauzF2S1m1U1ruTLOTuRNayZYyZVNaymWLTKmt9ydzHdUyJrfcncxktVNb7juc8mQ107juc8mVNdO4y55XuMNbyZYyZDWslrOTIaZMpazlUfqAHmfQAAEVAABEAVQCggAgAAlVBAAEoABRAABAAAAAAFEUUAAVFBKzW8M0KysFEGa3EsBlFwYBEXCCAAAIqAAAhkFAASiUQqFQAQVAQATJkEEoii5QQRUEyCoAAlAABAMgAgCiACoAqAAAAAAAgAgAAgCAAAAgiAAIqAACIURQRUAAEQAEMLgwCYRSiJhFMAhIuFkBdXSMRuDUKxL1XZjPULXq4q7ex5uHZ6M9Erpz4Z2ctnXZy2IlctnLZ22ctlc651lqsqwGRAABAQUAQDKxnKy9RHXWuurjrXXVG476uurho76o6ct30cOR2t6ON67C9HFx5r1a6dsTh0xGuTbAZkc99nK3NNrkkEWLajFoG2zFpaxaJat2TLOTKpq5Ms5Mhq5Ms5LVTVymUyAuUyIqKgAZTIKBkygmhkRTWsmWQNayZQDVqCg/UAPM+iAAIACKCIAqiVUEAAAAEUBABBFQBFQAAQoVICgAAALEAUAUUICptFKDALBFi3Ui+waidsO2LkBm6xi6ujNglc7EbSjLKNWMiJQRQAEUMpaAlMoAlMgggKCUoIIIoGTKCAIBaIAqAICAAgCmUBBUa1loCyOmvF725pBqSuPbTtr09kS6mr7a891rNj0WM3WCWOLLptrhiwRMggiiALlFRBUAAAAQEVKZQACgIAAJRBFQBAEAABVwKmEw1gwaMWGGmVSoAIq4I1hNVJFCqM1ztb2c9hK68W3V69LmPn67Yr18W/QrfFddnPZ0vo57I1XLZy2dtnLZWK5bMt7RjCudQAQRQGQqAAKgT1CeqDpq661y1dNaNR30rtrXn12ddd0dJW9tuicczcsXbNw9HFr0gu7XfXpq83Ltm4duTbt0cePW7XIt9biTVcOnaliLjns5bOuznsrNc6xW6xRmshUtVC1LWcmRNUTJlU1RMmQVEyZBRMmVAymUVFyZQyC5GcmVGhnJkRpUjURYsi4I0NP0gDzvoAAJQoAAIgAqsqggAoAAAgAAiAAVFQAAQPaAAAAAAAKqLBVAFAAZ26VF2SDNajXsYjcFiCW9TIKlMpaCM1q1m2CImfetSiJYzWs49UuvtiogJkRUEAQyAICoIIIFKgBUyKgZKgCAIAgBkQQBAFTJkARfbgF1mbh6uLixM1z49O2ZrvdsQb5n3LZEu0c9t2e5Gtdu873HJ3GGutuWaz3LlU0rntph0kPhRLHnqOnJpjrHNGaACAGQBAAEEUygC1AQAAQAQRUARUNBFSgERqKLhSRZEDCVqs7Axay1WaqUEBGpW5XOVZRZWypkyDNc9nWudipXP2u/DvhxsXW4CXK982zGdq4a8nRr9RG/ctc9luzFqs2s1ixus0ZrJhQRlGkwqJUqoCBgoiBUEbmzc3ce47hdeicjevI8s2dNaizp7OGXfeR9DXXEeX7bxd0u9eve4zR25n+Mv3efn2zZrHTTXt1w5cc7+W32R3vqla4n1RnatWuW1SLWNq57Vraue1aYtZrFq2sWjFKzaWsbbKzaZMs5Mia1kyzkyo2jOTuBrJlnJkGkMplUVBMqauUymTILkyzkEVcs5MqNytxylblRY6RrLEUafpwHnfRAAQAQABFRRUqKioAAAAGABABEFQBFQAAQoAECAAAAAKsZUVoAUABL6MtsCVY3GI3AjG3qjW/qyF8qAIzWa3WKJUyJUyqLYmtxV7spRF219s9GG9b7L6M764oMggCAIICohSoACKgEmW5x2+vQMcySu049YuJBccZpsv6VdQPa5fp/E/T+LqC+2OX6SXivvdsGBPa8149mbLHrxGbr+InteWjvtxa34OW3FtPTqJjDt4/H3XPscbPe93j8fbxS+29f2lXmbWv0525vo5b7ex1226YefepGqzaZY7juVnW8rliVchreWtXPLetRZXbWRjkmOrWta3mdUa+jlPzTDz7TFsdtNvzYZ59cb/OKxfGuNoVBhTKAAAAAAAAggGQAEAABBFQBFQBqMtQGo1IzG4KlYrdYoVis1us1Wayi1BBcoA6Sqxq0KVmrazaIzYzhqoqErWUIC5S1QVEwoIzgwuDAM4TDWDAmM2M2N4TAM4ZrdSwRhmtVKrLIAjUdNXKerprUWPveDp2eJrfbZljn2xrXbjnZ4umvwjy+Rc41iR6u/Scz9GvH1xx59u3Vtcdus190RGsySM7Vy2rptXLZWenPaue1b2rltVc6ztWbS1m0ZtS1z2rVrnteqsWrkyzlMqmt5Ms5J1oa1ky7aeLvtM3pG/8ART/FVXL9nmyZdeTxN9euv5v3uHoJWsp3JlMg13GWcpkTW8plnJlTWsmWMmQayZZyKNyt61xdNaVZXWVrLEq5Rp+qAed9IRUoAAgioAqFARUUAAAAChQQAQQAEUBAAABCAAAAAANRlqCqqAoAAzfVtnb1EqRuerEbgRnk9jMb5PSMEL5ahUyloaVm0uzFozaVmlqZVkytvRlMg1lvPdr8Y5Za126glnVGt9fawJUoIACKgDU1tojOG9eK3rXTTjk+NdZqa3OXKaSekLq69piGrjl2U7K6Bq4x2RexuYXJpkY7Pgnb8HToZNMjlj4J0dcpcGpjn2z2J21q6+5PzRUxmz3s9t9nVvPvXHuExx20129Z1eztxpJPZHnuuXXj2vpesSrz6OXJ0efevZzaZnR4eTMzkjPfoxklc7t1XuiueuncuXPK5F10y1ps5Za0vVFlenWu0uda8+ldtb+Wo6SvP/H+LflTppfg5y53/Fvytvpnugz9K89QqK5qIZBRBAVAAAAAAABARAABAAQFQWISiukbjnK3KKrFnVtmgxYxXSsWCMVMN1lWUCgNarlmLagVm0tZtUXKJkyIuVjOVyC5VnK5UUAVFwNSAzhMOk1XtDHLCdtduxLqGONjFdttXPaDNjlsxXTZijFZAVFjpxzO+s99kcpXfxuvPxz/AIoi8+X6Dk6ccnujx47ubWfHP7Hr57+R5uGZ5s+6JPD19z/Kfw7bMVusbI1XPauW1dNnLaq59Oe1c7W9q5Wq51naudrdc6rNS1yt6t2uVoxa1lMs5FZby9ficev17ex4tete/n/lcU1nthrfM82/R05PJ1lxqxPIeLvWb1ZV9+vfPIl6Vw8njz+fVxnI9Xj/AM3jsvuNX8vR4MmTbpbEyOS5TKZAXKIZUVcsga0MmRNay1rXPLWtVZXeVrLnK37EafrAHnfUEqoAAIIqAFVKCCooAAAAAAgAiAAAAgAhQAT2qAAAAADcZak6CgAqiKBGdmomyH0Zb1ZkagkZ5fRzy6cv0uWVideVtZtLWaM6XZm0qKhamVZEXIgAs9QwDrju1cXfi6xy3mNrBb4lYqLUGUXA1rrmqQ11zXbTX2RJPZHbXWaxG+Ys1kSrazaNiJalohkyzlMmJreTLGTK4mt5MsZTuMNbyZYyZMNbylZyZDSp1hktVFm3vdNHFrTbFCOu/T5PLzcfdHr6bTMcd5j5JDqa+ZvrddrKzLXs5+OXq8tmGnCzDK5TC4EWVvS9XON63CLHo0rrdsaV5ZyyLty90xEx0nXo1x3O2Webfu3vw6NX+Xp8XHIzaUQEAEBUAUQBRFAAQBAQAABAAAQEEFQBqVqViVZRY6ZVjKyqpYzY3lKDnYzh0sZsGbGMGGkoiJVZoFZq1kTQylRUayZZMg1lcsZXKjeVlc8tSi66RuRyldNaix0kbmjOtdJYjcZ7GdtXTLG1FrjvHHZ23rhvVc+nPZzrW1YtVypazkqCNSvT4f8A3PF/mjyT1enw7jyeP/NBePyn7x+g5/oefx/r2vwejyPoefxvr3Znh7evyjrXPZ02c9grls5bV03ctlcunPauezezlsrnWNq51vaudoxWdr0ccum16OOVYrWTLOTKprprer18nJ+txye3Dwyu3Fy9u0z6CzrJf1Ts3z6NTj3evW8W/X0rpOKe9rJ9TLfHq8M4t3q1t4OG2+rW14+OZvWvH5Hkd/SehZFls/dzt6s5TKZZZayiZMqLkyzkyo0JkygplEyo1lZerCz1UejWtZc9b0bz0Za+j9eA4PqoAAAIgAqoUEEVFAAAAAolAAEQAAAEAEAAAAAAAAVuejDfsGkAAABYmyxKgjWrLWoRnm9I4uvN6RyVnryiLUGWajQqMotgCYRSwQisxueoR14fVz8iY3+cdeKYrHk/XPkjV/FwqLUkyrC6zNdZMdIknbPi3rBZGtJj5t5ZhaNz0LWbUuzNoWrdmbUymVZ1rKZTKAuTKIqauTLOTINZMs5A1rK5YyZDW8plnKgplMLIDem+Gr1jnjouu2OlFYuvsvo4c3Dj80ezbWbTozNe6Ys6jN514JDD07cONsYX9GmseyvJhLa9W3j1meLtfSfiJebHl1m1r18XF+nr3b+vsjpOLj4Jm3Nefl5rvenoInJv3bfBlBAVAFEEFEMiqIAoigAIgAAJQDKKgAAAIIAgKZQyDcq5YysoutyrljJkNarFW1m0C1mlqKyWpaZZtELUpUtEQEqgCURTLIDWVmzGTIOs2b13efuXvVZXrnI1OR5JyL+oi+96ryMbcrz3kS70wvbptu5bbM3as1WLTbZi1WaMmUVBB18fbt5dL7to4ta3FlRZ6V+p8j6Hn8a/n3+Te2/f42m/v1lcfF2/nWe+JHt6v+XL0bOWzrs5bC9OW7hs77OG6uXTns5bOmzltVc6xs51vauW1GKztXDLrtXDPVXPprJljJlUby13OeV7gddeTbX0rtPL5ZMSvLNl7glx135dtvW5c7WbsmVNayZZyZQayZZymVG8jOTINmWTINZEMqCoA7aXpG3LjvR0z0Gvo/ZAPO+sgAAAiAKoKlRBAUAAAAEVAEUEQAAAEAEAAAAAAAUUnq2xG/YLEAAABYmypsgjWqNa+gOXN6xzdOX6mMKxfLKVrCCIjSCM2I0mARFFEx1anqlhBHo43PyvrnydeL0cPJueX5RG7+LlW+PX21mTNw7YxMKxEkzXTWZ6sSek97tiSFa5m+rNc7W9q50Ws2otZtGahlLUyqauTKZTKouUymTIauREVGjLIC5XLIDTUjMalRWpGpqzG4jUWzo57x1jO+pq2Mab2N98zK47dKs2Vi167+nZm9Du4J/FP2xyms5OK6+3HR8reXXaz3Ji3vMueX1+TyfF1n1S34df3PJy+dnppOnx/wBzxZCOfXd6/R035Nt7na5ZymRWFyZQRVVlQVAQAAUQBRFQM0yAAigURQEABAEEVAAAEKAGUKDWTuYyZEbyl2ZymQXKZKghlKVKoIZBEABEBUEogGTIghlTCzUEV014d9vY66+N71xZzXmXt2vseucWk9mW5rPZFxfY8X6W9X/T7vbIpi/1vD/pd/gl8Xk973qYv9cfNvi8k9mWNuDlnrq+rJPcdul9dTE/q/V8azaeswmX2duHi29XHfwNNuus/YmVm/F19PV7fF27vt3H7ca4/Y5eNtjyJ8ejp4HFtp4+3FfZemfi81u3Hzy3pipHe304t/R9LZy2db1mXLZI6Vy2cN3o2cORXLpw2ctq67OOyuVY2ctnTZy2Viuezz7XG1d9nn5Om1GOlyZYyuVZ1rJ3MZXINZXuYyZUbyZYyuRGsmWcmQ1rK5YyZF1vJlnJkG5VlYjUBoyyA1lMpkUduO/ldM9HLj9HT2I19H7QBwfXEqoAigiAKqpVREQVFAAAABFKCACIKgAACKAgpgRBcAIAACikbnow1EBRVVAVAZvqqUCNRFCOW/Xas4W9UwrKC4QRMJY0BjGDDWEsExnApgRO20kw7cerlfqx8RbPDtpcavLybd29vxd99u3X8HmDq+I6cOubn3Ola4dcccvvZ5L0WJfC8c62t2s6TGshajU9IztXO1rasWqlS1m1bWLVZtS0yzkVlcmUymQayZZyZEXJlMmVNUZyZga1kyzkyDcrcrlK3KLK6StSucrcrLUrpK1jMc5XSVGo8/LMOV2xXp59emXi2vVqOffpXt8Xk/Nh4/P4+zyLj0vX9rfj742jp901zrx8n4F8nni/p6vAIDkoioCoAoi5FFQQXIhkFEVAVAFQAAAARBRAAARAAEVAEBQSqlEEVAEAQQQBKqCCAogM5EAQFQakBMZamtrpx8O296R6uPg109maqzm15tPGt63pPi768OmvpM34vROLa+xucOGnSfG881rU469HZIY9xrc5cJxL+nHbsy1OOGr7XDsh2z3PR2arNInuX2PNie4xr7nq7YdkPcex5ca/I7J7K9F01ZvFr8l9ye2vPdKzZY9F4r7K53Wz1hqWVrxua67YvpWfJ11u2Z7WcSXJyZupZ9TfTK9XFe7i1vwx+xjdnw9/y7aX2dZ+LrvGfq15kcNnDkejeOG459PPu4bO/I4bK5Vz2rltXTZy2VisbOHL6yu9ceT0IxXLJkRWFymQBcmUAXJmsijfcdzAI3kyysVWsqzGkGorMAaMpkyC5Ms5FHfj9HRy09HTKNfR+2AcH2ECgAAiACgUEEBQAAAAKAIC4REMKKGDACgAGEwoCYRoEZFwgACAqKDUVIoqCoKrM9VvoSCKm3TVWd77AcxTCsomFATCNJgEMKYDGcZWa9W5DadAxbtNdfi46zO2T1pvt26/GiWsc2+bhzS3NyuvrPmrG7Xtx26Se6OG/WyfF6N/Rw9eSfNG+vLozWq50KzsxWrWLVZqVzrVrG16KxUymWcmVRcjJlUaymUyZDVyZTKZBcmWQGsmWQTW5erpK4ZdNaLK6ytyuUrUqNSu0rUrnK3KjcrXJM6V8/f1r6PrHz+XpvZ8V5Z+T6JpcbPZ5f5/Bm3+Gx4db1e7fr4G8Ok58dfs+YgDkogCqggogCiKgogKKgiKICqAAIoGRAFEEQBAVCoCoACAqCAAioIVABKlVBBBAEWpVQSiAAsmaCyZr08Pj5/Nt0n714OCSTbf8I9fDx3fbN+mK3zzq8XDmdJiO+vHrr6Tr72uk6QHecyJcJVtZtNUVnuZ7g10zDucu47jE117zvce47zDXbuO5y707zDXXuO5y7juXDXTuW4rl3LNw1duOVz20sjrLkNSx5+Hfs5Zb0npfxe3aZjzcvFnrHfi2u3HM+s6U6+68/WOe0ceTV6do47ToJ1Hi5dcPPt6vbya5eTk0wOHUcNnLZ03ctqrnWNnPb0b2rnsMVxRrb1ZVgAAVAAFURQEJFhFAjUQFXK5ZMiKIZFVZ6sta+qjrq3noxq1lGn7kBwfYShQQBAAUVBUEQBQAAAAAAAAUQAAAAAAAAAsAGRqs4EFRYg1FiRRSiAFWeiTrVAc9r1aZvqpUAGUwKgALICYWRcLBcJE3+lpnez8IFc+mszXn5N7tWuXkzcT0cVc7SN6fXPnGF1uNpfiMvfy+jhrf5kdub6Xm1v5580jp15eiudb2c9grFrFrVYtWMVm1je9Gq573o0zWcplMisrlMmUyJqmUymQaMs5MqLmmUymRGsmWcmQab1vRyy3pegsdZWpWJWpWWo661vVy1rprUrcdta8HP8A1dvm92tfP57/ADd/mvPlPk8Rmer3X/sN/k+fL1e7kuPA3+J0zx9f2r5qZEHNoTIDSAgAAKyoq5EVEUQBRMmUFEyAomQFEyZBUyIguRABAUMgiIBlMgqZMoAIKi2plKAIGRETK5ZoipUMqCCwFkerg4ZJ37fhGPH4s/m29I9Ml3skVqT6taa7cm2Hs1k017Y5cWs16T1dvQrvxPqJbhNtsOd2RrW7sxdmLszd1ZtbuzN2Yuydypa3d07mO5O4TXTvTvc+5O4T3O3ed7jkzVPc7dx3OOVmxh7nXuO6ufcdwuu03dNdpXmy1N7Bfc9mszDSdu2PZXLh5pnq9O2uZmJ+i/rPo57y61y2en69evq8/JO24Fvq4bzq48nHmPTtixy98qufUfN5dLrbHn2j6XPxd0fP5NbKPP1McNnO102c9vVYxWN/RzdK5jFFRQFSKoYMLARBcGAAFFBAURQCCwBqMrAdJWu5yydyNP6AA4PsoAAioIKgKqAIgCgAAAAAAAAAAAAAAAAAAAAYAEUwRBVEtBF9iM3brIqN6lO7omUUtZW1FQEAUwgILE6GcA0rPcztzSeguxvbaax5eXlz0nozycl2c6OfXWlqFSqyuRAR7eS93FrffHlu2K78e3d4+PbOjy7XrSN93xXuzmZc9jh27uKfDp+w2F8xz2c9q6bOWyxmsbVjatbOe1Vis2plm+plWVyZZyZVNaTKZMguTLJkTWsmWcmQ1rKZTJkFy3pejll009BY6ytyuUrcRqOkddXHWuutRuOsuOr5u+2d9r7693Jt28dvwfN2vrTln5L4jWlzs9vl7dvh66/4r+54uDrvHfz9+umk/hmf2r19Geb/AI15BMiMqIoi5EMoqmUBGhDKKomQFEMgoi5QFTIAAACAqAIZAQEBQLUyIGUABCplUVBAVKJ0EEMoBUyrIhkQUWOvDx3faOeszcR7ePWcemfbRZNavTGmvpHbSTTX41jg0z+euuundtm+it8zXXi1xM31rW+xekcd9kdvENt3PbdNq52qxa1dk7mMparOt9ydzGTIa1kZyZE1cjOTKmtGYzmpkNbGMrkTWsmWTIut9yysSrA1ubWPd4vP3TtvrHgjfHttrtNoVrnrK+nZ23M9K5c2ndMz1dOLecmkNpjpUlbsz1nh8/rLi+qb+mXq5uHu/NPV5N8zpWmbPRi7Z6V4/J4/bHp29ce32OfJe7Wy+pY49esfM5I47PTyz81jz7zA4VztZ29WqzRlFRVBUWQRYqdVARcAIKKIKuAQXBgEVTAIFSoFoYXAr+hAOD7SUKAIoIgAoVUoiAKAAAAAAAAAgIZMgBkAAyCAqAKAqgAAALlktRBc4jn8V2vsQZpLVvJhPTq5bXNVNx2m8v8AuXM97z5sX9Sh7noRwnKv6vzD3Ow4fqpeS0Pc72ye1m8us9HC7Vm0T3Om3La522oZGdGVRUEKAIAjt4+/rr73LlmNrE127dpfc3zzM7oRfM/ZfF363S+3rPwd9nh13uu02nse3M2ks9KVeb6Z9mNnPZ02ctlhXPZz2ddnLZWK5b+qNbMKyZTKorJkyIBkyVFDJlARcmUAXLrq5T1dNUWOkrcrnKs2iNSu2tddXnm8anKjUq+XyY17Xirpz792znJmtcxz762vR4mmbn2Rx59+/l2vszifg9lxweNb/Fek/F89L5N9MUQRFEAURQDKKgozlQURUARQDIICoAuTKAKIABlAUTJkDIgIBlABMgGRMgCZMpaIuUTJQMpkSiaIJaotIjWstxPeD0eNx5vdfR6e277TWJpp2aTWPV43Hj899nSLG5PE+7XZ26zWN664hOtW1HeSRjeuOze+zjvsM9Vnaudq7bMWq52lrPcm2zOVTW8mWMncJrWTLPcncpreTLGTIa1kyxk7lNbyZYyZE10yZYyZF10lalcsta7Iuu0ajnK3rRqV6ODk7Nvg92Zvr8XzJXo4eWzojcrvnFxXLn4JvO7X1dNrN57qxryXW4q6uPncmllsvSuesm9xemz6fNwa8uuZ6vl+Tpvw7Tb3X1b59XH5Oc9Xh83S8e/X0cOmz6vlaa+R43d7Y+PZtrfgjz9zL6eL6m2jndXebSrdMjGPN2r2u1407Axzwva6TRe1THPBh17DsDHLBh07TtExzwYdO07AxzwuG+1e0XHPBhvCWBjKVqw7UXGME1dJo1NAxzmjWG8Ihj94A4vspQBBFQABVVFREQBQAAAAAASqgAIIAAAAAAoAKAKAAJaVKiVLUyVBCkT1LcRUZ32YLc1BmlQAEVAAqUQqAAgCCCVQRUEEVAHTS92vbXNJe25BNtLrcV18fk6dl/BvfWcmndPWPP1l+MaTcuvTbGNnP9Qu+UxrTZzq7bOdqs2pWK1azVZqAKymBTAMmFwWAyjVjIgiiiz1a7owzdgdO8/UcLsd1DXf9Vf1Xnma6aww1v16vR43H3bZvpHnnW4ei8k4ePE9V8RPKedzd280n06fveUtzc0c1AAFQBRAFEEFAAAQUQyC5EAXJlBBciGQAAVAyICZKBkygC5TImQXKUyggJkyAhazkFymRBFyglqhalqWpQb1j0+Lx93LOnp1efSPp/buL8m3Jf8A4wLzNrfb+Z6sdmk190cuLXPJPh1dt1rtxPNZib1fY5b7I3WN9nLartXLbZXO1NtmLTbZzuyudptt1Z7mLt1TuGddO5O5juO5U1vuO5juO4Nb7jLHdDuU10ymWO47g1vK5c+4yGumTLnlcqa6ZWbOXcs2RdejXZ012efTZ0lGpXeV01vVw12dNajcr1a7NWTafFx12dNajcpNttOjj5G3Hya9u8enpZivL5fDbr3arz1lO5vNcNfF3/S2nH1mPR8Xbefqbce/5dpcYr63hedtw8/6fJ11fO+9cfHfM234+nd1/a3fPo8nc/xl+1xyunuJbHHTl306b9Z73o1303RiT7Na7Stdsqdnua1lgsOyH6bcbguRy/TTsejB2ovtefsTsejsOxdPa8/Ydjv2J2Gp7XDtTtd+xLoh7XDtO13/AE6fph7XDsamjt2JZgX2ufaYw1WaJWKy1WO6d2Bn6v3qKji+wACCKAgAqoqUQQFAAAAAAAoAiLgEQVAAUEUAAiigAKioCVmtVmiVEpaiMjG22au+3sc1SiKggioABkREWoAioBUq1FQQASgCIACVCgjpw8nbcX0a5uOfXr6ODrx8uOl6xYVyvVnrHTl0/i19HPLTJerG0rpj3IDjUdbqz2iMLhcL2gyYrXavaqMYTDp2p2g52MV1sTtBzGrGKqJaxWrE7RGFkWRqTHqC6xbthm7LrPbTTHTS9s7r6+xnfe7VLcphm1QXBhBAoAqIDQgCiCCmUAURQUQQFQAAAAQDIgiiAAZQFRAFQTIKlEEEyuWQMiFEMmUSguWcmUqoCWkvUHfSdH2vH07PE1+PX9r43FM4fdx28Gs+A6/HPyv6JwTrtfg1t6nB9O1Tb1HaTOYztejhverrvXDe9Rnpy3rltW971ctqrnWdq57bLtXLfbpVYtYu3U7nO7Hcrnrp3J3OfcvcGt9x3OfcvcpreTLHcncI6ZMsZMqa33L3OeTIa6dxNnPuXuFdO5cufcdwa76bO2uzya7dXbXYrUr067Omuzz67N67MtyvVrXTXZ5tdnbWo6Su/cvrrY56101G4+X5Hj63nzr029zwfc+GzfXa+59fydL+vrZ65PvPFr/p+Pe69fa1L4cO+N57/T1fm+s9esXXp1nR3vFL9P7K53Sy9Y083rG9OSz4O+nLPbPxeaaumsx6GNTr7vVrdL6Os0eSOmu1ntZytyx6JovY568u3vy6a83viNzF7DsWcmvuXvguMdh2N3ee5LuJkY/TO2F5Gbv8RPRbJGLYXZm5qppdmbSxnayDJXPfeT1qbbbXpIxeP2738Bmsb8m21xrE/R39c9fd7XS3XSe797n+pO7OOh/Pqzr+goo4vsoFAABEFQVUFEZFRQAAAAAAAAKAJgwoImFwAoAAAAsTCgIqBWazatrIzUTbbEW3EctrmiUvVlUGQogAAglVKBaggAIqCVUARUEAQBFQEoAiIqKLN7OnsZ21z11RZcAzN7K3LNvmzZNvhWLNtaqY62VMM68tnSty67Kidp2t4WQXGO07XWRZqavtcew7HfsX9NNPa810Zur1XjZvEul5ePbVi6V7LxMbayeq6xeXl/TZsdeTeT0cNt1Zq5kZu1t6E122rUmuvxppia6461bclpGbRcNSEiimF7SNYQc7qxY72Oe0CxzoVBFyIA0IZQUTJkFEyZBRFRAAATJkFEyIKJlAUQABAVDKZEVBAVLUMgIZQRcoWs2qLaiZQFTIlohaa+qLreoPXwddtfm+3v8A04+J49/Pr83297/Lg7/F4q8H0X5s7XqcG35b805PUdfpHPeuG9dd64bq59OO9ctq6b1w2qudZ2rlvejW1ct6Odc8pli7J3Kw6ZMueTKmuncZc8ncJrpky55O5R0yZc+5cg3k7mMmQbyZYyuQblXuc8r3A6y9XbXbo80rtrSrK76101rzzZ11qOkr06120rzaV30qV05r0a3o6SuOldYy6Rx8ifzNL8Wfvm1/0WtnrLG+f6tPm5feevg/jD7M9fj3+z8/p5HXGzvrvrtHz9vWmvJtr6NTp4n0uyX06H6deTj8qz1enj8nS+1rVmOk1sakrWvJK6a9lNakc5FxXbXTVvXi1vtTW5y88mzX5nr18bLpr4lTW58deDGx27PpTw2p4Z7l/qr5k4tqs4K+pPDjc8TWJ7mp8NfKnj33H+n29z6t4dNXHlums9kPcX4pPL5u3j7e3pHHfj01+N+D0eT5PFrnNzXzubzM5mvSGuPdk8N8m819vbPdPV59+b/D+1y35Ntr1YyXquNrd2t9UymRlH9HAZfaQAAAQABAFVUFRGRpMAgCgAAAAAAAAqLEABVDAAACFY2q7bMUS1LUtxC3DntsM2m1zWaqZGUAAQAABBlpkBAASqggi1FBAEEVKCJVSgIqCFZq1FEAERc+/qgCXWX0Z7dpW8KujE5No6a8ydut9hOOewHbXljrrtrXmnFXXTjsGo9GuK326uemtdpqy6SM9sZ2xHXEZ2kFseXk2vsjycvdXu5Jq8vLtx6/NqVy6jyXTa1OyT1ufg3vyZ9HO1dcqW9MTpGaZBBvVhvUG4UhUVnub12c61rVHS+jG65Y2qFY2ZXas0RRARRDKCiKBkAABBciAKmQAEMgogAIZRFtTIgKmUAXKGUyBaZMoqCZEoCZEyBlMlqUQyVEyAutZtWKPX4+35pfi+3vt+SPgcOz7M5M8Ot+CO3xX0rfj79do3v1eTi5Mcvzem3MG+bsct647123cN1Z6cN64b31dt3n3VzrntXLet7Vx3qsVy2vVnKb3rWcqw3lcueTIjpky59x3COncZc8nco6ZO5jJkG8mWMmQdMmXPK5B07ly55XKjrK667dI80rtrehVjvK6a1wldNajcerSu+leXSu+lZrpzXq1rrL0cNK33dEdZU5tvz6Rx+7b/8AR4+MTl3zyz4OH3Xk/ka6++/uLPDHXXp0+Dv9VZyvJ9TA8jWV7mMmQd9effX0rvp5u89erxZMmkuPp6fcPweji87W+u8j4s2WbmtT5LH6fh8vg6Z5JfxevTzOD/HP2vyE5W5z33pXWf7Fn0fsJ5nj/wCPX9sL9w8af8zX9r8h+vfefr33pjX/AGr9o/VbfdvE1/jz8nn5PvnDPplv9j83ea+9Ly1cZv8As9vs833zk2+jWT59Xg5vP5+TPdv+E/3PHd7Wcjl18vV81025LWbWcgwplDKDQmQH9JEyZZfaVDJkAAAMGAABEFARUBVTACINJYCAKAAAABKALkQyCiAauWbthLb7E7b7egmpazbh0xrPW5O7SekExxxtt6S0/R5L7MfN2/VifqhkY/02/tsh/pb7dm/1T9Uwzln/AEs/xf2H+ln+K/sanK1+rD1M5c/9LP8AFUvie7b+x2m8XugucvPfE39ljF8blnsy9mVQ9kfP24+SeutjFfTZumm3rJV1m/H9q+aPbt4vHfT8t+Djv4nJPpvcM3ixwRrbXbXptMX4sjJUoKIAIlABEUoIioIlSrUqiAYEDCqKzhcLJnpG5xX+L8oYzI1NW5OLX37X4r+tJ9MkVcTXTe+kddePl+E/H/Y5Xnqfr0xfR6tdd/bdWpL/AIo8f69P16ntX3PZddr6bz9jO3Dy7enLJ/6XnnO3OcxfdGd/A59/+dL88uG/2vyvZddvlf8Aa9k5/i3rzHqnt5v/AMvlb/b/ADNfXit+XX9zz78fJpcb63X5zH736HXlb7tdpizMNqf1c3xX5lH6Hk8Hw+X6uOS+/Xp+55OX7LrevDyY+G3+490Zvw9Tx6vkta135vt/lcPXbTOv+LXrP7Hnac7LPMx0lLWJVygplnKZVHTuZtZylqBaiAi5QAAAUTIgogCiCC5Mmuu21xrLbfZHr4vtfk79d5OOe/b1/ZBZLfE15DL6un23xNOvLyXe+6dI76f6Dh+jj1+frf7cmVufFfrZHxtOHl3+jTbb5TLtp9t87b04rPn0/e+r/r+OdJ0h/wC4a+9cqz4+Pr1a+fr9m82+vbr87/sy3Psfk315NJ+3/Y9s+4a+9rXztL7U9tanHxfq8M+xc/t5df2VL9i5/Zya/wBr6Wvl6X2uk59b7TK1/X8X/qvj7fY/Lnptpfxv+xz2+z+dr/BNvlZ/fh9+bytZRf6PjvjX5ffwfM0+ri2+cmf3ZcLLr0sxfi/Xsb8XHvMb6zafGZNZv+t9un5JH6Tl+0eFyemnZffr0eDn+w8s68G82/4dul/sNcuvg7n6/s+Ulrrz+L5HBf5ul1+OOn7Y45Vyss8pkEASmUASiZEEyJQKIZVHbj2fT4OTPjz4dP2Pk6V7PF5Py7a/iN8V2/UxtL7q9uu+Y+Xvt+ax6vG5e7jxnrOg3x1649O9cN/a65y5bjVefd593o3cbx77/TrarnXm3rjvXv8A9Fb/AFN5rPdOt/sani+Dp9XdyX43E/sWSs+2vj73qmnFzcn0abbfKW/ufd15PE4/6fDpL78Zv9uW/wD3DadJ0nwX21P659a+Np9s+4b/AE8G8+cx+/Dtr9i+5bf8vXX57a/3ZfRvn7e9P9ft719tX2cfevHr/wCO+ffXbj1+e3+yVr/+t+b/APd4v23/APK9f+v297U8++8yr7Pj+1/5eT/+s+d7OTi/bf8A8qX/AMZ+4+zbjv8A6v8AbI9+vn33uuvn/FMq+z4/1/5fI2/8c+7T049dvlvr/fhx3+zfdeP18be/5ev7sv0ennfF308z4p/kv9Px362PxnJ4/k8V/mcW+n+bWz97nl+918mbTF6scnifb/In83g49vj2zP8AZg936F/1pfx7/wCX4XK5fref/wAZ+2c2bx93Df8AhuZ+y5fO8j/xLytM3xuXXlnu2/Lf71nU/Zz6/wBb5J4nu/8A5fElWV08n7f5viX/AKjh20n+LGZ+2ZcMtONllyzP3dZXbW+jzx11osd5XTWuGtdNKjcerSu+leXSu+lSunL1aVdt8Rxm2Ixy8mNUxq9ZGLyd3K8/3Tlz26+6fvXi3zvl4/N5e/lvunT9hXLrr/G/q8m96sLvURyMmUBFyZTIC5XKPZ432f7l5PXi4Nprf4tvyz+3As5t9JLf2eTJl97h/wDFN/XyvI10/wCHSZv9uHt4vsX2Xh/qXbmv/Ftif2YR1n+v3fOc/vX5XLenFzcn0abbfKW/ufsuPX7Rwf0+DjlntxLf7cu0+5ePrMa4k90XL9m5/rc/X5J/EfjtPtX3Pk+nxuS/+mz9+HfT/wAf+8bf/wCvZ87rP31+pv3bh98P/deL3mdfZqfB8P17r81P/Gfu9mf09Z8Lvq1P/F/u9/g0nz3n9z9JPufFfbG59w4r7Uzr7NT4Pg//AC6/5fmL/wCL/dv8Gl+W8/vS/wDjX3iT+lrfltq/WTzOO+10nPpfanqv/W+G/W/8vxe32D7vr6+Pb8rL+6uO/wBs+48f1+NyT/02/ufvJya1qWG0/wCn8d8dV/Od+Pl0uN9Ntb8Zj97L+j7aabzG2s2nx6uP+g8Lu7/9Px93v7Yms/8AR9fz9P2dzIg9y5MoCLkygDWTLOVyg0iSrkUwCggYAQUERRAEVAAFADIAmTIiplMpdpPiGtZS2T16sXa1kTW7ye5m77JgwoW1FwYEQXBgGcGGsIDODqtsnqndr7xDu2anJWc6p0B215m9eSV5sEthi69k2V5deV115MpjU6dhmbZaRpm667TFmZ8XDk8PS9dL233ex6QSyXy+ZycPJx/VOnvnow+rZLMX0ebl8PXbrx/lvu9i659fH9niRvfTfS42mKwrAAIiVUoCKgiVFoCEG5p7dunwUZkt6Tq6TXWfVc/CJdsTE6RnK4uN9+JjXp8mbtURQtRUAAATKoBk7qlliZgjpOSt68rhme8yGvXrzO2nL8Xz5tY3ryGNTp9LXkdNd3z9OV305WbGp09k2cOfwfG5/r0xt/i16X+xdeR012Zb2X0vq+R5P2fn487cN/U193pXg2m2t7dpiz1lfqZXHyPD4PJ1xya9fZtPWLOvu59fBL683P0fmsmXt8v7Vz8Gd9P5nH756z5x4Wpjh1zeblmLlBFZVAQBAFMoAqouBAa1122vbrM2+yPVp4vHxzu57m/4J/fUWc2vPxcPLy3HHrdr+56+PweHj6+Rvm/4Nf8AabeTcdnHOzX3Rxvdt63LXtbkk/V655fFwzt4NJpPg47+Zy7X1c+0mq5GtpeTkvtZ/Nfa32r2qjnip2117DsBy7dj889rr2xLNfeIxOTkntb18vk19rN7PfE7Nb7Qevi8++16+Lzddva+PdCbb6Xol5landj9FpzTb2uksr4HD5u2uJX0ODzJtjqxeHXn5d8voDnpySumWMdZZU21m0xtMy+yvn+V9l8Xmztx/wArf/h9P2PognXHPUyzX5Ty/tvleL1317tP8evWPJX7WyWYvWX2Pled9j4uXO/j/wAvk/w/w3/Ysrz/ACf69nrx6/o/PI6c/BzePvePm1uu097krz309BFQQQtRUSggNa124d+3efHo88rWQlermvXPva8bl7d/Xpt0ce7v0+K6cd9d/wAs/tWRqefR9Kbs78mk9bh5NvIuMa9Pi43fa+tanH3bvT1beRpPSZvvrlt5W99rhkbkkZ1u8u19rF3qAL3VM1KUDNM1BQzVzUSiNd9anLs5d095me8Ho18jaO+nlWe14Mrmi6+vx+Z8Xq4/L+L4GvJY78fk2M3lqd1+i4/J+L0ac0r4PD5Xxezi8nOOrF5dOfkfWzrtMWZl9lfP8v8A8f8AtvlZ2mn6PJf4uPp/+H0duPnejXkyzlnh13nuZ1Jf3flfM/8AHPO8XO/HP1+Oe3X6p/6XzesuL0s9lf0CXLx+d9n8Pzpbvp2cns5Nem3+9Z393Hv/AFJ5+O/xX47XZ012d/uP2bzPAvdZ+pw+zk19n+aex4deRvy81l5udTK9um7tryT3vBORucnxMWdPd+q48/L0cpydGLt3bLIz126zbs0u1fP5Ns233vV5XJjSaT2vFtWembWNvVCoyyo1w8PLz7zj4tbvtfZI+rwfa/G8ed/m7/qb/wD2tL0n+bZZNa54t8f8vm+P4vkeTt2cHHd78PSPq+P/AOP8XH+bzuea/wD6fH1v/wA1dd/uF11/T8fWcXHPTXXp+55tuTl3udrlqcfd0nHM/wD2v/h9Lj5/tnhf9twazafx7fm2/bcscv3rm39K+f2e9Zo1OZG/dfE9P2dtvuHkbe1yvkc+38RNPgvYqerH6nLf4qndye+uv6a/pg455Ped3J767fpwukDHHv5Z7as5uae2un6cP0wTXzOfX2u2n3Tl19a4/ps3iPQ2/d9Li+8X217uH7rpt61+dvFhPz6+lS8StT5Op9X7Dj83Tb2u362uM5fjuLzebjszXs/922/Txnqx/X6un/YuP1SKji9aX1D2iqWI0mREFwgKZZUGsrljK5QbGcqKYRpKCZMlmEyICZTKmtZTKZTImrkyzagmtZTPvTOPjT1Au3uQVRDCgIGUtBUtPVz2vUS1q7xm71kRNLtW9bmOd9rpp6KROT0Yb3c0SqAImtucN5Y1+qtbNNQ7pVm1jmZTU16NOX3u+u+XhmzppyWGNTp7Zcq46cmXWXLONygKKxvx67zt2mY8XP4u3H+bX82v7nvBnrmV8ij2+R4kv5+P19urxWWdLMVXHrmzyiKggioqJSS3pGpMr6TEWLhJNfmURVEBUEUwCYMOnbiZvSOW/LfTXpAtxbieqZYyueiM6zpyXdvX6448Ho6z64qumzlvHW1z2RK4bdOrfHcxnk9KvD9MWJGttprM0m8vpWOb0cc49AvWV65th105Hi15rOm3V113l9BZX0NOV305HzdeTDvx8qWNzp9DXd0mzyacjtruzY6Tp3fP837Txc+d+L+Xy/2V7ddmsp4asnUy+r8rzcPJwb3j5de3aMP1Hk+Lw+Tp2csz7r7Y+B5vgc3ibdfzcd+nf/a1Lry/J8V59Z6x5QMtOQAgAsBXbh8fbk/Nb26f4q1x8Gus7+X8NP8Aa6bbbb+vp7JFk1uc/dZvrxzt4Zj37e2sYt61Zq1NVaZmrU1akATBhbWNt5Aa6Jd5HHbkrneXtsz1zcH6Jr0Xkt9HPbff3tTrMufqnXgrO12vtc7l2sc9owxXLe9stduO51lcOfppfnHbi+iOnHhYm++09LhJzbz16pverDPVus2+rtOXW+vR005NtOuteRZvZ6E7+6zp9jxvN9Ja+lxc82nq/N8V23ndr7Hr8fy7pZNqt5114+Sx+glyrycHkTeR6tdsudmPTz1KoCNOHleJweVx/p82uZ7L7Z8n5r7j9r5/C27vr4b6b+75v1ab6ab63TeTbW9LL7Vlcvk+Kd/pfu/Do+t92+zbePnn8eXbh9dtfbr/ALnyKrxd83m5RBMqyCAGW9NNt7jX9vuXj4bt+bbpr+92tknbr0nua551ZDSa8c6db70u1vrUHSTGhAABqa0GML2unZNZ3b3t199c/wDUaf8ALn40F7L63pPi4cnkcXHbOu2093+91tt63q+fy/1NvmlrPVzw6b+byX6ZNf7XLbyObb13v4dP3MIm1ztv3ezg3t0mbmunLcaX5PP4tzme525+nHW3T6PAub7KuDDDkTk5J6bV04/I37prtc5c8Mzpza/JZ5Xm3fL6MvTJN570/geLe3vtl9rVrfXWPpactntevh8l8XTyNtfXrHq4uebel6nleepfD73D5D3cXM/PcPPj2vfweR6MXl157fb05Mu2u2XzeHmy9fHyZc7Hfjt6LJZZZmX1j4P3X/xvTkzz+DOzk9duH2X/AC+593XZpJbG++OfkmdR/O95ycW94+TW6763G2t6WLN37L7t9m8f7jp3f0/Ik/LySf2bPx/leNz+HzXg59e3efsvxjrz1K+f83w9fHfvzfFO9147id1ebS5uG+Xkxr2xq+jgzy8nftb7HHaraz1txPW+kjFVmvZ4n27blk5ea/pcPvvrf8sdfH8Pj4ZOTyJ38nrrx+yf5nffffludqs5+7pzx9b/AMNzm04dP0vF1/T09t9t+dcsXbrtctTVuaNz0dGJq3NGpq1gMYmka7S2RjblkBvES7ax5ObzNdOmevujjxeZ3b/mnS+ibNxPdNx7/wBTP0zLzeR514tuyTNenW51y+X5l/n1OrkTu2T0a28/yNvS4c75PPt671yVjb93K9X7vR4/kcl37Lc+3q91v5cvleP/ANx+D6e/TT8HSeI68+Hz+Tfb9TbrfVJy8k9Nr+1ne/n2+aOV8uNvq6zyeefxX8XXTzd843kuXlTa/m0+bXFuyavNuz1fTm+m06zCY0z6z5Ma/T+Dz5/mujrr+kIZLXlfTT2lT2qoAAAAmyG19ADKyphAblXLGWsg1lWMtZQVjbX2xsFcUddtZs5X8txVZswSmU9RFwZ9wACiiYUS0Cpkyzbj1BbUm0tYttXX1GddPY47err7HLb1RagAyl9rpp6Od9HTT0VYm7m3yMJUqgCJr9Va29GNPqvza29GlZQGUDuwM7ez5rB212ur0cfJlz01m2uKxZePbA1PR7ZtlXn4+XLvrcpY3LrSCo0PP5HjTlndr03/AHvQCWSzK+Ptrdbddpiz2M19PyPH15Zn02npXzt9bptddpixXHrm8skmVkVqRlPhAFURQEMLhrXXIJNcre3T1633G+806a+vv9zzd9vJYJrrtbt1rhfV2vo5X1KnRFt6X5Im3035DLPB9Lp/HGOD6W/44tabyxstrFqM1z5b+W/JeH6Yzy38m3ya4fpiwiczi7c3q5FZ68pV0uNkJepEnl6ZnGW9d8Jx+jPLtNN5PTKuj1cfI9OnJl83Td34+RLGpX0tN3XXZ4uPky76bsWOk6eiVN9NOTW6bzu1vrKzrs3Kjpuvgfcftm/j28vFnbh/t1eB+uslmL1l9j4n3P7XeLPP48zx+u2k9n+5qdfd5vl+HP8ALnx9nzBGtddttprrM2tOBrLtZJ1t9j1cfHOKZvXk/si8fHOKdOu99dvc1ISOk5xOtub1akWRcK0YFS0Bm7YTbdma7bfCCJtva47cnsnX4u3PO3TEeVOqz1WpWOX6tPm1GOT+pp+Kc+WY9ev0pPRZ9KT0Xrw3UrG0brNYZrzeT9H4x24vojl5X0T5x14/ojpx4I57+v4sNb+rNY681m+UMlREez7T12vzr3eb4nHOO8+uNcddp7Hg+z/VfnX1PuN/6Lk+Tp1crtz+NeHx/Kum0lvR9jxvJm0fltd7Hv8AE8u62S1PTqJx8mP0suVePxvIm0evW5c7MernqVUqiNp0sxZ0vsfnfvP2b9LPk+Nr/L9eTSez4z4P0R6zF6xZXPvidzL/ABX4IfZ+9/Z/0LfJ8efyr9es/hz/AHPjYaeHvi83Kjtx8WPzb/hF4+Lt/Nt6+yNVvnn60k+625ZVG1AXAIvas1y78fDmZ26SetorlpxXb0OTl4+Hpr+bf+yHP5H/AC+Lpr7dvbXmwlrPXWekY5d9+S53ua56bY37Xa6vP6eTZ8InPljny9V+l4d51vze3f6Hmuq9L39HCww63ROxGDxL+bb5u/P9Lz+H67fOvRzekbdPo82DDpNF7WXFyw53+vp8no7HHkmPI0+RPLXPl7P4PwePada9l+h5rFrXfiOeCWy5nRrtSxHLw9HD5HXG3q93DzYx1fHerxuS3XLUdeOtfe8fn+L6HDyvz/DzYr6Xj8/xZsduen2ePd312y+fw8vo9em+XKx6OOnd4/uf2zg+48H6fJ+Xk1/p8k9Zf9j161WfDpZOpZZsr8B5fi83gc23DzTG89L7LPfHk22tuX737r9r4fuXj3j3/Lya9ePk91/2Pw3keLz+N5G3jculnLrcY9/ydJ1r53z/AAX476evN8X/ANnPWbbbTXWZt9JH0ODg18aZ+rmvt9mvyTg4JwT38u3rfd8I7a6/tbnP1qccZ63yk1tub1rc1amrUjTeJNWpFZu2BVzhjbkkY35GddLv126QRN+S4zeknra8PN5dt7eP0/xO/n3GnbOkfPY6t8OffV8Gc9a1x/1NPmyvF/V0+acflGOfMfa0/pz5PleX/X2fW0+j8HyPKv8AP2a78OnyeI5ZEXLm4t+L18i/KPp8n9P8HzfEn/UX8H0uT+m7TxP2d+fD5e/135oW9aONcKrG/wBenzaY2/qcfzXj8ovPmPo6/R+Dz/8AM/D+96NfonyeXP8AM/8Aj3ut+n7ut+j+lIDzPqIqAKgIAAiX2HsS+xYoAgCyoA1lZWMrKDcrTC5RWmdtZtOqqK891suL+0d9pLMVx21uvRYzZiKiiAJlQtTIl27entBNrj5sUEZoaouvqQdPY5X1db6OV9RagAyl9HTX0c76Ouvov0WMcjDe/qylSgAiaetXZnT2tbNL9GUBlBnb2fNpnb2fNZ5Hr4fSOPPf5n4O3D6Rx5/6hWr4Z13x6PVx8mXi9HTTfHWHlJX0Jcq4cXJl2lyljrLrQioo4eT485tczpvPSu6CWSzK+RtLre29LPYj6HleNOWd2v1z+1865mZeljcuuPXOVRlVRQjeuuaBrrld95rO3X19tN95pO3X6vbfc4paWlcJ/V2d3DX+rt8zll2vo5um3o5rTpKzvfyX5NM8n0bfJGTg+lq3834M8P0rt9TVa+halpWbUYrny/RXXh+mOPL9NduL6Ys8LGOb1c2+X6mCs9eUqX2fMqbez5kSeXt4vpcPK+ufJ24fpcPJ+v8ABa314Y05Lr09j06cjxtacl1vwRmdPpcfI9XHyPmabvTx8hY6Svo6bu2uzxcfI767MWOvPT0HSsytI6SvjfcvtV1v63jz8tv5tJ7M+15uPSccxr12v1bP0T5nm+F+nby8c/Jfqnua5v3ce/ikvujxSNyEituZgVm0C1z22NtmbjWd23r7IJqWzX8237Pe667a30eTfa7XNdPEudckupL6t+T9LyPV5N/K8rPXlnrysZ3/AKun4rGb15tPkc+Uj2T6WMun8P4OOeq9eGq0zTKWsI4+V9Ov+aOun0Rx8n00/wAzvp9Dpz4I47+rLWzFY681m+UKIiPX9m+q/Ovp/cv+y3+T5n2b1vzr6f3P/s9/k315dufwr4C679tZtRmXK4vqeF5d1slfb8fnm09X5vwuK8s2mv1a3o9/ieTtpt2bdLG+prtx3Y+9LlXDh5ZtHaVyserm6qKI0l112l12mZZiz5vzX3T7VPD5Lzcczw7Xp/w33P0zPJx6cvHtx8k7tdpiyrzcrn8nxzufrPD8ZUev7h4O/hc3bevHt149vg8j0S76vHZZcoC4ETDeuuV10y9PHxSTu26Q1ZGePi11l336azra8/N5F5b269OOek9/zdPM32/0/JtOk11uI8HjbXbTNSepb9HbXXu5MfBu8NPHmea/J6e2pfLNmvJeO+54dp/1u890n7n17q+Vyz/+Q5fnP3Lz5TMd9/oZvGvJ9L1XiOjqPF+nU7K9l4WLx4Rj2vn+F67fOvTvM7SPN4Ppfm9WM8ukbbvhP017Ho7PgdjDHtefsePn1x5ek/4f731P03z/ADNcebpP+D+9Z5WT1dtvoc5p+WOm30Na6fy9b8Fp1HnurFj07aOd0RjHCx18HrqzdWvAvT8VjXH1evbW6WWeld+DmxY8/l7WcHTpcxx4OfPzVvcuP0Hj83p1fQ4eX0fA8fm+L6fj8uWOo68dPrab5dZXi4uT0erTZysenjp1j5/3X7Zp5mn6ukk8njn5NvfP8L3yqkuXW7zOpl8V+K7NtNrrtMbS4svsw3rq+594+3TfPlcU/NP6ms9s9748d+etmvF3xeOsqCsbbYaZXbbDhvyG+7NuvHpeXk6az+0S0u2nHJvy3pbiT22u+u82n5fR8bm8jfm5e/bpJfyz3PoeBbeOWpLus89ba5fcPR897/uNeBjvy5/J+Q3wT+dp+Lm6eP159Tj8k4/J9rX6PwfH8n+tt832P+X+D4vPf523z/cvfhv5fEYBGHJ28L+ts+ly9NK+d4P9bZ9Dm/p12nifs78+Hyr6kqDi4Kzf6nH86qf83T8V4/KLx+T6M+j8Hk/5r1/wfg8n/Ndb5n7ut8x/SgHmfUEKIAAggKJVie1YAioAioIEoA1K05tSit5VlZUVpLJZiqCuG2t1rL0XWWYrhvrdbi/tWM2YiBbjpPVULtjpPVzBEAqCC6+qLr6kPq6X0ca7X0cb6qtAEZS+x119HG+rtr6LFjG/qyu/qiVKJVQRONrZnj9F2aq/REVGUGdvZ82mdvZ81nkevi+mOPP/AFK68Vna5c/9SlW+HIlwCMumm+LmPXx8mXglw66b9t+C+WuenvlVy4+TLrOrNdZdABR5PM8Xvn6nH9U+qe96wlxLJZlfEyserzfF7c8uk6fxT3fF5dXSVwssuVvWZb33nHrifVf7E7px659dr6Rxtttt61LS3DJlBGVy46f1Nvm6Zc+P6tvmvJHbb0c63t6OdWnRWOT+nt8mmOX6KjLfD9Kbeq8X0pvfzNVb4Ss0qVGGOT6fxduP6Y4cn0z5vRx/Ss8NcuXL9Tm6cv1OZWevKVnf2fNqs7+z5kSeXt4vpcPJ+v8AB34vpjz+R9a1vrw5ItRHN7eDj/U45j1iy3W4vSxrwfpjt5fHp+leX0uv9vsV1z01OPkerj5HzdN/i9PFyJYsr6OmzrK8fHyPRpuxY689OxjMxWZW5UdJXzPM8T9K9+k/JfZ7nlfcsm0xesvsfJ83xrwbd2vXjvpfd8G+et9K4/JxnrPDz7bMbbZTbbKyTWd234RpyTprO7b19kct7drm+rW+12uazUtZtc66+J9Ec9p0rr4n0Qn1OfJ5X0vK9PlejzFTryrM/ra/JU1/rz5HPlI9l+n8HC3q736Xnt606a6XJlMjLLj5F+j5u+v0OHP9WnzeifTG+fEWON9WK1szWL5rN8olWpUR3+1cuvHbL65fS+482m/h7SXr0/e+LL23M6VduTfaSbXM9zd6lbneSxgVcMMPf9n/AKm3zfQ+4eF3af6ji6ba9d575Pa+f9n/AKu/zfb8j/tOX/Jt+5u3LHfiS8XXg8Hy/ZfV9fi5JtI/L6b7a3unrPV9fwvKm0kp1Nmxfj7z0r6wxx790bcnpl0AFcfL8Xj8vhvFye30vtl978p5Pjcnjc23DyT809L75737F4vuf2/XzOHpicunXTb+5vjrPS+HL5vj902flH5aOmuuT9PbXe6bTG0uLL7MPRwcOa7PJI1w8Ptvo7/p59fT3N66Yaw5263OXh+56TXwOez/AA/v6PleJ/Tj7H3eY+28/wDln74+R4v9ONceGe5le77fp3c2/wDl/ve68MeT7XM8vLfdJ/a+jhOvK8z0ea8D4XLP/wCR557tsfsj9Lh+b5f/APpeR/nq8J3MddvZ84+j2Pn4ztpPftP3vs3ji9fRJNeXsTbT8t+T0XRy5tccW992t/cyntfC8H6Hs4de7ydJ8/3PH4M/lx7vEmfL1+V/c3Uez9M7Ho7E7GF9rj2PkfcZjz9P8k/fX3e2PifdZj7hx+66T99Xnyli7fQ9Gmv8rX5R5t/oe7XXHHrL7JF6Rw21cttXo3w4b1liuO0Y+3+n4t7Of270/Frn6rz9Xq83+j+MeDXa67Zj3+b/AEvxeC4L5Tv8nv4Ob0sfS8fnfB4eTs26+lfQ4OXFXdjfHWv0HDy5x1e7i3fE8fmfR4eRjqO/HT6Ouzo83Hvl31rnY9HNa9Zh+f8Aung/6bk/U0n8re9Phfc/QMc/Dx8/FtxckzrtMHPXtp8nHv5z6zw/JbbYcd93bzuDk8Xn24t/WfTffL7XDj0vJs9H6vDdlymmsxd97jXXrbXzfL8m8+/Tpx69NI7+f5U2v6HFf5ev1We2x4XPrr6OXfW+kH1ft8/lT5Pk+yvr+D/Snya48Vfj+rz/AHH1eB7vuN6vCnXlj5PyHXxZ/P1+Tk7eJ/3E+SceTjy+xf6f4Pic/wDW3+b7e39P8Hw+X+pv86vfiN/L4jIDDk9Hgf1Nvm9/P00eH7fPz7X4vZ5P9O/J2+n8O88PlKiuLziT+tp+Kp6cmm3snq1x+Ua48voz6PweT/m/g9Pfr+n6+x5O6fq5dL5jrfMf0wB5X1DBSFUQERBFqCipnAqAAGEUoiJVS0FyOduWtb7KDpK1K5ytSi63KrMqyitM7azaYqqivNvLpcOb176TaYry763W4qsdREAZEVAF19UXT6iEdNvRxrrt6OSlARET2x219HFZtVIu/qgIgipQOP0Nk1/L8i3K7FEVEQSzKgLNrEtu1zUDRKAIEuPkPP5HN2zs19fbSeR7uLl+OY9em+Y+F4/P+nt27fTf7H1OHlasa56e2DGu2W2HWUAFLJZi+l9j53keP+jtdp9F9Pg+im+uu+t126yrLjPXOx8bba25qOvkcF4d8XrrfprkOFmeUSqlVBz4vqvzdGOH1vzXn6kdNvRzrpt6ORUolksxfRUETXOvSXoW5anHybfTraztrtrcbTF+K7S6ylEqMscnpPm9Gn0xw2mZhvXk7ZixqeGpU5PqYXa5uWUrN8lZrVZEa15d9ZiVm225vWpdpPUlz7Kp6pQBHv8AB+l6PN/7Tf5OHhT8rv53/ab/AIfvL5dv/rf2fL4uTtuL6PVpvh4c9vzdOLl/hv7VY519Pj5Hq4+R8zTfFeri5UsblfR12dJXk4+R312YsdeeneM76a8mt03mdb6wlaZdPL4nleJfG3t268d+m+/4PLtvdrmv0XNxac3HdOSZ1r4PleLv43Jdduut+nb3tzrXn+Xj2+s8OKVUVxY3+m/J28T6HHk+jb5O3i/RGp4XlnynmenyfV57EvlOvLJxz+dPkokuJHs2mNHlt6pdtr0tzELdW3VMpkyiMcmtu2t9kvX8Xpnb2erz7ba6zO1xPixObi26TaWtS3PBrezNWs1lkZrTN+m/JB59Nufmudb26+z/AOK66Tkl7d+vusZ8P6Hbb+pq63mZfRrPQkbmqyNTVyTHp+0f1d/81fb8j/tOT/Lf3PifZ/6m3+avteR/2vJ/lrXX0d/j/Gvg66N67bcO8s9Ku22nFpeTe411mbXxeb7nvyeR+pr0116a6/BeNcvD9h4nkzaR79dsx+W8DzdbJvrfy3+x97xvIm0nVO+Xf4vk+j2ia3Kub0QAB837n9unNf8AUcc/mT65748nHxzXWR918/y/G7L+ppPy31nubnVzHH5Pjm+6fy8si4FHN4PvfT7by/Ht/wDqj5PjfRH1vvd//juT43X/AOqPlcH0OnHhy+T8v4fR+0fXzf8Ap/vfReD7R6ct+MfQZ68t8fjEsfl718/yL/8AqbfvfqH5nfTfj8/nnJO23fazPtluWuPqz8niO2n9bi/z6/vfdsfG8fj238nj7ZmTaW/DD7J2cfVm6ufPx3bh31167XXaT8Y7YMMrj8t4mdJ2bzt216WX1mH0PA0u3k98n5dZevzfW24ePa52012vvsz+9ZrrJiTE90avXoz7GDDfamGVxixw5/H4eaY5dJtj0z6x6KxvjGRLHlnicHH1116/Hr+9N48vL9x8rbkuvDxa9s9u3rf2Yb4PK35bdOXTs3kz09Ktl8sXDeOO0ejeuG9RiuG8cvt/p+Lru5+L/Jtm3v8AVrm+TmvT5v8ASnzfPevyvI131mmvX22vInV9We76o9Pjcv8ADfX2PM1re259vs+BzupzuvsePzY6Pp+Pzej4HDy5mfb7X0fH527HfmvvcPI9Wmz5XByvdxcjl1Ho46ezWtOWmzpLliu8rxfdvt2vm8H5f63H10vv/wCF+S8/n/0vHeDXpzbfV/wx+8j8v/5V9mzn7j486z+vrP8A6muerPR5/wDa+O3m98+fr+z8sAr56PseHMcU+T5HtfY8X+lPk6ceP5dPj+rxfcPq/F43r+4X+ZHkZ68sd/kO/hf1/wAHndfF5NeLm7tvRePJxfV9nf8Ap35Ph8n9Tb519Tm8/g/Txrc3Ho+Vbm5O74a+Sz0BFYcnp+3fVfm9nlXHHfk+XpybaXOvStb8/JydNtunudPfMdf7JjADm5Kg4dt5fIultmsk6T49V5m3GuZtejuuPVF5PF0017tLZZ7k9mWrx6yb5X2esm+X9QArg+wT0CegoiKiIVAFPbF9ie1VEAEALcAluGLcluQRBUwDUqysLKo6StyuUrUqK6SqxK1kVpnfSbzF/CqqK8e2t1uKy9e+k3mL6+yvLvrtrcVXOzERUECXFyLNNr6AXfLK7a3X16IFEqpREFXt2xnAIAIJVSggzde7brehdJr1i4NIqIDO+3brb6tMcv0EGZ+peucN62+31NfQnrWrPQAY5eTsnT6qyjPPy9kxPqv9jx31y3tm3N61luTEZr0+L5GL+nt/6a81RR9zh5fZXq12zHxvF8ju/Lt9U9vvfR4eXLNjpz09QzrtlqMOsFAHPm4teXS6bfhfc+Ty8W3FvdNp1n9r7Th5Pj682mPTafTVY7431nl8lK1vptptddpixmjgMcMxbL65bdePxeTkmZ0alwjG8xHKu/N43LxTu26z3uFS1Lu+qGvXafNF1+qfMR9Tx7rrp9Lh9x7bxzaTFl/e68P0ufn/AND8YrrfxfNSqg4IlldeK6zbNmXbl7dtfRcanPo8dRqzrhkYqI0lBNdZd9cvXdZ2ejzafVHq/hab58PDt6o1v9V+bKOde3xOTWSdW/P8nSeNtpn8+2MT5PmbbY9PVjFvWrjpOri5alZw1IrLvxcn8N/B6dN8V4ZHbj39l9RZX0+Llenj5Hy+PkxXq4uVmxuV9LTZ0lePTkd9N2LHXnp3cvI4OPyOO8e/4X3NytMunpZlfnPI8fk8fkum/wCF97k/ReV42nkcfbt6/wAN9z4PPw78PJdN5iz0vvbl15fk+O839HDk/p7fJ38b6HKyWYvoum22kxL0+LUrEq+R9bi3tbbms2JUvljDfDxfqbzX0Zrt4v8AVhCeXu/9p4bx57ur5fLpePk20vXtuP2PvafS+L5s/wCq5PmVv5JJJkcAEcnPbSb8s7usk6Ou/Bx9voxP6k+Tvt9LpPEajzo1hMOd8sIm0/Lfk32ln5b8kHm8P6Ha/wBXVx8P6Hf/AJujt14rTtNW5qsjcnRxWRz8Xfk8fmuZ+Xa5lnxfV5PN49vG21z1s/Y/N8n3jmu9nBxzslx3be3Hyw8/3D7n5XN436eJxy38919s/F09tvmLOs9E+6/dP9TyfpcV/k6X1/xX3vnd7mStyYy9vhebfH5Jb10v1R+n8HzJ+WzbOu3WV+Nj6H23zbw7Ti5L/Lt6X3Us0lx+98fnm09Xply/P+F5d1uLX2eDmm09XHrnHq+P5NegSXLTDsM7SbSyzMvsaAfL8nx7w7e/S+lcX1+Tj15Nbrt1lfL5+Hbh37b1nsvval1w74z1nh8375/2F+O2v73zOH6H1funDyc/iXTjmdpZtj34fM4tNpO262be7HV148PP35fQ+0f0+W/8X9z3vJ9v4d+HhvfMXa5xXqyz15rfPpItc9+Pj3/qazbHvn+1tnXhnNz66bfTjOPekWppOPWY0xPhP9yvpX7f404+mkl975287drr7rg2Veubz5QAZctNPK8jezjs49JcZxm3Hzdv9L5HFM77d8/Zf7HTwf4vnXq55/J2+S2/RZzs189KqVGWNnLe9L8nWue8/LfkqV8zX1qT+tPlTX1q6/19flXS+K5tbOOz0bxx3jmzXDaOW0d9o8/PrnX8STbjOMViuk0k16Mb2ay2+kW84l5xjbaazN/CMa7W3Nc7td9s100jpzMjUmR6OLftsr3cPJ6WPBpHfj2wrUfZ8bnfT4OZ+e4eXtsfS8bn+LFjfPT7nHv0d9dnzeHlezj3y52PRx09UTbXXfW67TOu0xZ78s67Nxh2l1+E+/8A2fb7d5PdxzPjctzx33X/AAvlP6T5vh8Pm+Nv4/NM67T19svvj+f/AHHwOb7f5O3j809Ouu3s21vta5uvn/7Pwey+6fjf/Dza9dp832vHmOOPjceO+ZfX4uXWaerrx4c/j8PB5/8AVeV6PN2m3L0ednryx3+VR04eDk59+zSZrm+j9n/rZ9uSTacTbjV/8f8AO/T75Jeno+btrddrrtMbS4svwfuNOTa6Y9mH43z/APvef/8Ac2/elb+X4+eZLPq4AI4vX4Pj8XNm8l/B087xOHi17uK+jn4Pt+bt5f8AR2dbJn8O9k9t9Hz4IOTgrlxf93t+Do5cX/d7fg38flv4/P8AD3cv9N5s/l/B6eT+nXl/h/Bu/lz/AC1fMf1JKZHlfWUBRkKiIACntX2J7VVEBLQLcMXqoCCgiCoAirjChklQyg6StSuUrUqrrrlZXOVqVF1tjfSbzF/a1lUV4t9LpcVl7dtJvMV5OXj20vvnvVz65xl34/R53o09Ahz/AEPO9HP/AE682ROvKomTIiz1jtNujjPV1noqxz3+qsrvfzM5RFEyCJPWrsmv1VdmlRUGUGeX6K0zv9NJ5DX0J6mvoW4y1fAm+/bPi8+2bc31dLM+rNhJiOVjNjrdUurQ44TDrdU7RHOSy5nSx7vH5+6dem09Y8048u3Hx9tz7Utwj6XDy5eibZfM12x1j18XNn2s2OvPT0qzLlWXRQAeby/FnNr3a9N56X3vl7a3Xay9LPY+68vl+JOWd2nTef2rHP5ON9Y+U+v4snZHyNpddrrtMWesfX8X+nPkv0Y+Lynnz/pt3xq+z5//AGu/yfEykT5vy/ho1+qfNjuJt+afNXN9Xh+mOfnf0Pxjpw/THLz7/wBPfnFdL+N/Z85KncmRxb19nzd79Lz6X970fwtTw3PDzberNXe/mrOUYoi5TIjWk6x6f4Xn4vZ83o9jTfPh49/rvzYsxPi778eNrb1t9J7mewkZxw7PevY7fpnYq449jU1dew7Qxzwjdhrpm5vST2g1x7Wz4x34+TDzbb+zXprP7WtNs/NNJX0eLlerj5HytOTD08XKljc6fT03dZs8XHyZd9N2LHXnp6MuHl+Lp5Gnbt6z6b7nSbNyp4b9LMr83z8HJw8l03nX2fF6PG+3/qzO1x8n1vI8fi5tfzzOOsvuw5cek06RqX0cf6svr6x8rzfC/wBPJtLnW3HV46+v93/oa3/ifHyscvkknWQdfG/qxxy6+Lc8qxmeX2OP6Xx/N/7rk+b7PH9L43nX/qt/mjfyeI4pgyZRzY/5s+Tvt9Lh/wA2fJ32+l0niLPDjJ0XCz0WOd8onaXX8t+TUWz8t+SGPB4f0PRrP5+jz+J9L08c/n6f/Hsdr4o9c1a2mOPa/CrI8H3Lz/09bwcPXkvTa/4c/wB7lJtafM4Z+Vny5/Kx8XXTXtkY55nXDsw+f2na9F40/TUcpq3rq6TirrpxfAHr+3+VtJOLe+n07f3Pv+F5ll7dnwPH8bbbaSR9a+Lvx8eu8udpPzRnrPFa5t8z6P0HDzTaO8r4Hh+bZ02fY4efXaerl1zj0/H8mvSMzZph2HPm4tOXTt2/b7nQCzXyN/F5teS6TXPtl9mC+JzyZ7cvrFnRr3OV+Kfd8O9Li9KmTzOSa+TyT3Vw/VacLctjvl08W58mfJ4/1nq+33v5s+4JdsfZ/hfF5b/M2/zV9q/S/PeRy45+Se7apy6/Ncx1yZeb9Y/Waxw17vAvXb516+b+lt8q8f2+5lvvr2c39Hf/AC0vl05/F8+1m1w/VP1THPXWsb9ZWLyM3khia+fJZtY1p/X0/H9xfrvzSf1dK6Xww77xx2jrts5bVzSuO0ceWflejZw5Z+Wrz5jM8uX8Lycu15NsT6Y9fscteF0xXHXR100ddeJ0141VjXRuRuaFgGu2Hq4ObFjx4zXWzbj7c+1B9nx+f0fR4eX0fneDnw+l4/kfFnqOnPT7fHyO2u2XzuHm+L18fJlysejjt6ZXg+8faeH7n4149vy8uvXi5Pdf9j2a7Nys+HSydc2X1lfzPyfG5vF5tuDm17eTS4sNePybrnXXft98lw/efc/tfieXtx+Ry6S8nDcy++f4dji04pMdrcvo8N/1bOrPd6fR/Prn2+vxR9z/AMs8fi4fI4eXj17byTbux7cY/wBr4Pcrz98+3q8+cafS+z/1L83y+59T7J12z8WufK/H+UfpdPp/B+O8258vm/8A3Nv3v2On0vxXlb/9Vzf59v3pXT5/HLIx3HemPO93g+l+bt5f9Hb5OHgf3u3mXHBt8nW+P4d7+N/Z88yx3Hc4uDeXPj/7q/KL3M8d/wCq/CN8eW/j8/w93L/TvyeXp2/g9fJ/T/B489MN3zz/AC3fPP8AL+oqg8r6rU9Ak6CjAUQAMVUPapjqAlRQGcGGgGcCgjNMLhQTCLUBKCAplKmRHSVubOWVmyq7SrK5TZqbIuuhZLMXrGZWsory8vj3W516x01js5+1YmYxz/068j18/wDSryDHXkyimBF19Xaejjr6u09FWOPJ9TLW/wBVZEQXCIi6+q7Jr6rs0rOUBlFS+imFgk9ErSVoYwljaUGLE7XTCdojn2tTjy668eTbaTpr+1LcGe2QRLWbdRe7Dem+OscspNrL0WXCV9Hi5svRrtl8vTf2z9j1cXP7yx056exXPXklbyy6S6oAry+X4WvPM6/l3npXXh0umkl9cOoantm683n/APacnyfBy+95/wD2nJ8nwsNRw+b8v4ZJ9U+bWCTrPmrk+tw/S5fcJ/01+cduOYjn58/6Xb5wdr+N/Z8cawmFcWuL0/F6Z6PPxz1+b0T6VjXPh5OT66xlvl+usVGL5TJkrrxeLvv+bb8mnvvt+QSavB9P4vR7E7dNZ26TEnt9tXDTcc7pmk0de1cA5dh2uuGaDndWLHTZjbt1ndv0n7xGJp63bprPa578nd016as8nNeS+7WekZyMWtRqVjK5QdddnTTksrz5b12VZXu4+Z6uPlfK13sd+Pm+JY3On1tOR212y+bx8z0acrFjpz09mejhGteRmeqRu3ceX7vrb4mZM42l/ufCtfrNdZtMWZl9lfL837NnPJ43S+t4/wDYss8OXyfHb/lPV8fLt4n9Rz249tNrrvO2z1ld/D1/mVuOM8vrcf0x8b7h/wB3yfh+59nj9HyfuE/6vf8AD9zLp8n4vINYXtHLHOf1J8nbb6XOz+ZPk67fS3PEVyjci669Gu1i+TGV9n4Ndq46IY+d4sxq9HFP52jjwzEdLbOsuK61HTzPMusvHw/V7dvc+b+l1zetvtem6dUuhJIVwxWNtLXouh2Kjzfpk4np/Ta14wefXieng8a7WdHfh8a7X0e7i49eOdPVL1izk8bx9eGZ/idrs53di7uV2um4xzcWL38fT3x28TzbrZrtXK7uO0luZ0rcu+lZ3LsfouDyddp6vTrtl+a8fy9+PaTZ9bxvN12k6s9cO3x/L9K+irlpyzaOkrnjvLKoAr4P3bwufj5d/I1nfx7XNx6x8z9Sv2FmZi+j5Pn/AGTTkt5fG/Jv63T+G/L3N89fSvN8vw3165/4fE76+p9lnd37e6vmcnDycW105NbrtPZX2PsOv8rkv/F/c1b6OXxz/OR9f+F+U8u3/Vcv+fb979Xjo/LeXP8Aq+b/AD7fvZ4+rt/seOXDNOrc1MNvO+l9r+h7+b+jv8q8X22fkj3cn9Pb5VL5duPxfm80zW5F7VcXO2s3auljNgjz36qzfr1deXWTfLnj82rf0Rbsxa3tE14tt846Seu19Iwjl12uJ1rnyTp2zr769G3bJ2cfp7dvbWdeNqc4SPPOKt68L0TjamjS44ziXsd+1naBjlY5WZddj8nFp+pyensntoiSacOn6nJ/6Z768fJy778l3t6rzc2/Lv3bfhPc52sW659da9PFy5mZ6+56+HnxXyptdbmer08XLNp06X2xqXWuen3eDyfR7+Hn9Or87xc1nte7g8n06peXXnt+g4+V313fH4fJ9Or2cXPHO8u/HyPZzdeLb5PHp6u/6k202nwefX1SNd3bK+D/AOaa/wArxd/jvP2zV+Vtr+leZ9t8X7l414PI1zPXTaeut9Mx+K+8f+O+b9s2u1n6vj5/Ly6+z/N7ll+jyf7Hxdb75N5r5Oa+39hn5c/F8XD7/wBg0/kTb32t8uPxfk/Qa/S/B+Rc+Ry3/j2/e/ea/S/BcvXl3v8AxX96Onz+OWM0WQsHB9LwfSunnf8Ab7/JjwpiN+b/ANvv8nS+Ha/jf2fJzTNMGHJwMrw/15fgmHTg1/m5+DXHlvjy9u/0PDn82Pi9+0/K8GP5mPi3fMbvmP6pRrt+J2x5X1UnoL0kRRnC9vvW1KB0iKAigImBUoCFKCGAEATIFQQBFqCJUaSgmWssnoo3Ks2YyZDXWbNTZxys2F13mzPtYm7U2iGtTWbTFmY5b+L7dL+FdJs13i+l8vFtptrfzTDL32y9L6Oe3BxbenT5DPt+zzaR0jV4f089cysrEzHLk+usOu/HvdrZLYz+nv8A4aiMFb/T391T9Pf3Y+YmJJ1NmrrhGlYx7l7fe1blkkTABVRKoIiYaws1BmRuayddukS766/Gue29tzalprW++ek6RgyZZZSotqZBMGFASZlzHTXbPp0vuYCXB6ePnsuK9WnNL7Xzptn19fe3rvtq16VqdY+pNpVeHj8j316NOaX2s2Ok7dxibytZRrU21m0uu0zL6x8/yftec7cFx/wV9FTU65nXl+c5OPfjvbvLrfdWZ6x+i5OLj5J276zafF4uX7VxW549rr8L1i649fDZ49W8YcfO/wC12/D9707zHRw8vW7eLvJM3p0nzaavi/s+Rgw6fpcn+C/sJwc23pptfwo4ZU4dc934O09GuLxubj1325NLrLOmWWo3Jkebmn514/G5uXrrrjX/ABXpHt4/0Nde7bSbcnvvVN+Xfe+6e5E9s+tctODh4et/mb/H0jW1u16kiyKuJIva1hcKM4UrO2wG1c9qb74ltuJ768nL5nrrxf8AzDNuO3Lzacc69dv8Lx8nJtyXO1z/AHMd2et607hi3VWVnJmDLaxmVcitRpmVqCtTZqbYYWCyu+nLh6OPneFqb2K1K+rx87tryyvkac1ntd9PIwzeWp2+vpyR0m8r5enku+vkfFm8unPyO/k+H4/k645J+b2bT1jwafbd/G32vd3aX6b7Xu155705eSbak2HU5vrnq46Pl/cZ/wBXt8p+59XX1cfK+2Xn3/V03k2s+m/Dp7F1jrm2ej4+Fw9W/wBt8vj/AOXdp79ev7nK8PLr9Wtn4DlebPMcLr+aVrb0dLr+XLnW54Ma1nSN4XXj3xLi495ca+tYz1MTDO/Jrp8b7oxvy29I5Vqcfc1z11wtUw2jNiYawYEY7V7W5GtdMgxON34vHz1vSOmnFrr12/Y6fqT0nSM3rFkams1mJ6JazeRm8kYVq1lm7ncgVmxrKZVGbM+v7TTk34r09Gkx+xZ19Kj3+N9w9Ja+lw+VrvPV+culnXWt8flcnHevot5l8OnPyWP1GvJK3l8Px/uXvr38Xm6be1i8WO/PyyvcOWvNrfa3NpWMdJ1K5+R4vB5Ovby693uvtjl4Pg6+JN9ddu7Xe5mfWPVkXant533Z6/cflvL/AO75v8+3736l83yfs3Hy77cnHvdNtrmy9ZmrzcY+bjrqTPo+JFe7k+z+Xp9Mm8/4b/8A4effxPI0+vj2n4NbHmvHU8yvo/b9P+n029+f3vVZnWz4OXg648PjzMXr+93169EtduZ6T9n57GDDVnW/Mw04MWM3V6Jwc2/06bX5Rufb+e9dpNJ/xX/YHtv2eDydcWfKOPHrdt9ddZm24k+b1+fpNdpJZtJJMz4dHk1t12lnSx0nhm+Xo34ePh681zt/g1/vrhycm3J0k7dZ6awxttc7XLU0JMGJo3NG5q1IpjM1XCs77YQZ2rjtcrttdriOe/Nrx9Nfzb/2Q8Jau22nFr3b9dv4dfe8fLyb8u3dt+E9y77Xa52ubfayzbrl11rGEw3URljtpM63M6VoUduPl7ul6bO+nLdXisdNOT2bftanX3b57+76fD5WHu4fL+L4c29sddOez2rY6Tp+j4vKlnq76ba1+f4vLs9r18Xm/Fi8uk+R9/i5NZ7XW3TfW67SXW9LL6X9r4vH5s9708fmT3sXiu3Pyzw8H3T/AMP8Xyc8vg2cHJevZfov+xx+2/bufwvHnD5Gs15NbcyXM634Pu6eXPe83lb9/JdovO/Vz7+P4993My/p4c9PS/J+C3n59vnX7/h17r2+/p+18Hyv/DfO0t28bl05tfXF/Jf7cra5fL8fXUl5m5r86V7+f7J914M/qeNyYnt1ndP/AMOXj34uTS43021vuss/ejzXnqeZZ+76fBp2z8DzJ/03J8v73ftxrr8o5eX/ANpyfL+91vh1vi/s+NgUc3BHo8bXMz8XLTh5d7jTTba/CW/uezh4Obh0xy6XjtuZNpjp+K8eW+J6t30eHH87/wBX973N/o+H257L3/V3Z/i/Y6XzG75l+z+h5S0HlfVEUBBUAAyAVMpkTVyloAgAgigMi4MAyLgwDIuDAiMtJQRFQAyVBGs5MsL3VdGsr3MzaAN9y97mguuv6i/qOOTIa67b5ZzHPJkHb9XEwl5a45Mria6XkrF3rIIZRUBAFAFwDKyF31nx+TG2+19Ok+Cajd2119fX3Ry25bek6RMJhNS1MmTtO1ETJlrtTtBMjXadoMquDAIKAizaz4iCNzF9Gpvtq45anJZ69Y1OvuuvRr5Nnq7aeVPe8cuuxYuSrOq+jPI1anNr73y87T2r+pvPanta99fV/V195+rq+X+rv70/W3957V/sfQ5LLcw499dbm18/9Xf3pd977TGff66+lfK0jlv52s9Hg/NfaYX2wvdduby7yS6+x58NTVcL4Zvr5ZmqyNSLgRmRcKloolrO3Jrr1tx83m5PM1n0/mqs2yPRtu8vN5emnTX81+Ho8/JzcnJ63p7o5WDF7+y8vNycl/Nenuno55WwwrLOVyvadoiGWu07QI1KnasgrUrUrMiyA1KsrKyoOkphjK5F1Vm1jOTKrrrry2e1vXyL73nQNe7Xyr7255dfPzTupi+6vpzy43/rvi+T3076nti++vrf6/4pfuPxfJ76l3p7Ye+vd5Pk680mfWPHbGM1Gsxm3XXbyNsYz0jndrUQTQEUEXCyAmFmrU0tbxNfjUtwZ1489b0nvavLpp006331nbu29fT3M9jN6C8m1ubep307DsrIn6lTvq9h2CJ31e6nYs0AmzU2rPa12oLKsZURpLrrt8zJmEtnhdYvHtOsXXm5dL6tZPy31jc7+5rtxfct9fV7OL7pPbXyrxy+jN0sayVqd9T6v0Gn3HS+13183jvtfmM7z0qzn5Z7Wf641Pm6j9TPK477W55Gl9r8rPM5p7Wp5/N70/ra/wCxX6j9bT3n62nvfmP/AHDm95/7hy++n9a/9j9H6Tk5NLOlc9eXj1ubej87fP5/fWL5fPt7V/rZvzeu4/R7eR4evXt1z8o48n3Tx9M9sn4Pz95OXb1rPbtfWr/XEvzdfTI+tzfer1mjwcvn8/L7cRx7Gpo1OZHO9dXzWLNtrnarNHSaNTUTGJq3IuC2BhhLZGduSRx35KFrpvySOG/JPXa4+DO219jndbfVLWb0zyc216a/l1cbXa6MXjRiuNqZdLxp+mI55Mt9h2DLGVXtpgEDCguu119HTXk1vwrizSWxZ1Y9U2sb15do8evJtr8Z8XTXm0vr0rfulancr26+TtPa7aebtPa8EufTqZXG9fW08++921+4Z9XxO6r+pZ7UyL7q+9p9w1np0ddfufxfnf1afr7e9PbFnyV+mn3We9L9z02+qTb59f3vzf6+3vP19veeyL/b193r8my8m1npbnoeLeKcmeXWb6e3XbrL+147zbJ+rsuemMb66+ttzfbdeuvjcUv+TVzvnePr9HDx6/LWf3Pl3fb3s209sPc+jv8AdOSzGtxPg8fPzbctztc2OWUXEtqiKI/ogmEeR9RrKZADKZoAIuARDCiiCmAQUBDCoBhFBERQGRUBEUErNRpmgiNIIyLgwDJmqmBDuq9yYMKL3QZwYNNaRnFXqaaon5j83/xDQE/Mn5jRpExUwamtZkS7T5pgwaJ332dEub69Wu07U1GMGG+07UGMHa3gwGMdp2t4MAx2rhpATCYaQMTCYaQRMJY0lgMpWkEZRrCYUZWb7T0olgjc5v8AFP2NTk477cfNxwmF91Nr0Yl9Lk7Xmwd289Nr+1fcvuentMOE5Ob2W38F/U8j3Z/BdPdHbtMOPf5P+H+xLyeT7r+w090d8Dy3k5/bmfgxd+S+u1NT3R7bdZ6ue3kcWvteO5vr1TtEvTvv5mv8My4b+Ty7enT5J2pdVZvVYt22ubc/NnDpgwI5YMN4MKjn2mG8GAYwYaFRMGFAMLhFFMGBQBQAUQRFwYBnJ3VrCYBO5cw7U7V02qHas1pqsjc4t76S1qePyX+GmwcR3/0vJ/hq/wCk3/w090MeYw9U8W+3WrPHk9h7ouV5ZFmlvseucM9zX6Se8x5JxX2tzjw9P6cX9NL0uPP2U/TensOxnTHn/TT9N6e2JdTTHD9NP03osZsTTHHsTsdazRHPtO1upRGLqmGqlERFqCJUy0lUTKZXBgRMr32f70wYXRe/X2z9h+S+3HzZ7TtWdU1rsz6XJ+mzhZdp6Vfeur+n8E7Pg1P1b6dfwbmnPf4LfwX3wcuz4HY7zi57/Av6HP8A4F90XHDsXsd/9Pz/AOA/0/N/gPdDHDtXtdf0OX/Df2M3i29swe6DGZE7vc6fpn6ae4cbtt7IzZtfWvR+mfpp7kyvLdKzeN6/00/TNTHk/TS8b1diXQ1MeS8aXjeq6MXQ1mx5rxs3jem6s3UTHnvGn6bvdWbBMcLozdHexmwRxurN1drEwI4WM2O91ZugOFjOHe6M3QRym22t6XDU8neevVbqzdF0ls8Os8rS+uY3OXj29No8t0Zui+6r7692R4cb6+ls+TU35/Zbf7V9zX9k+z2I8838v/Bn8G5fLv8Ay190P7OXZGM+T7eKftXPP/8Abn/zGn9nP3aGM8//ANuf/Mlvk+zin7V09/P3bVxu/l+zin73Pbl8z/Dj5RL1D+zn7vVhcPn7cvk312s/s/cxnkznuufflPfE/sj+r4MA8766dp2qAzimK0BjKNphEZFwAgqAAAAigACACJUVAQASolVARKoIiKSW+gIjpNPfWprrAxymtvsanHfb0dAMY/SnvX9PX3NAJ2z3QxAAAAAA7dfczePT3NAMXh19nRm8N9ly6gno4XTaesZelLrrfWIY8463i/w39rndbPWCJhFQACiCKgIKgIAIiKAiYVKCJVXXj229J+IjBi24nV6NfH1n1XPwdJNdfpmPkpjza+PyX2Y+bc8WfxX9jtk6i5GJwcU9mfms00nprIvU6qHQTqdVRU6JkyoJddb6zJkEYvBxX+Gfg57eJx30tjtkyI8e/ibz6blx34t9fXXD6SWDOPl1LH0N+Dj29Zi++PNv4u0+m5+FVHnqN7a2XFmL8WVRGa0gIioqAAGQAMqgDUGcrkGsmWcmRWsmWcuunByb/Ce+oMNa67bfTMvRp4/Hr6/mvxdpidJMBjza+LyX1xq66+JpPqtrrlRqSM68HFPTX9rpNNZ6RFiK1JDAoq4WRIsRV7VxCVUVP09L6yJeDjvsx8mjIrlfH91ZvFtr6x6MiGPLhHp20029Z+MctuGz6bn4CY5VKtzLi9KzaMs1m1azREtYrVrFGSs2razaIWplMpkRUtMoIuRkyCiZdNOHk5PSYnvoMEltxOt+D16eJpPrvdfd7HbWaa9NZIuL7Xj08Xm29mJ8XbXwp/Ft+z/e75M1VyM6+LwT2Z+bc4+PX01k/BOq9Rr+Guis4piitjPVZaDXRqMSrKK3gxGZVyLpePS+usrF8fivsx8nTJkMjht4k/hv7XHbx+TX2Z+T25BLzHzbMXF6I+htrrt6zPzcN/G1v03AxeXksZrrvxb6es6e9zozXOxmx0rFVmudjNjdjNVmudjNjpYzYiOdjNbsSxUYsZsbsZwIzWbG6lgjFjNjpNNt7jWZrtp4dvXe4+EEeOxvXx+Xf6dfxv8AvfQ14eLT6devvv8Avaq4PDr4G1+raT5Ok8Lhnrnb5/7noRcjLnODh19NIvbJ6TDVSqjOE7WkExmyJhqpREwYBUTC4TJkC6631mfmz+lxZz2T9jWTIP3wuYmY8r9ACoqAAAAAAJhMNAMo1UsERFqAACICUBAAQESolVFRCS30bmnvaFxiaT29WlAQwuFxAZwuFwoYzgw1hLtrPWi4mEwd+u3p7AQwYY25dtdrJhn9bcTY64Rz/W3P1r7ZA2OiEuZKCAAAAAAMbccvp0rntrtr6x3OlnVB5h124vbr+xywiCLgVERUBBUEEVARZrdriTLenHdut6R1kkmJ0CRjXhk67db7nRZqs1VqRnFWat4DV9rPYdkaDVxnth2xcuW/kcevS3N90EuRqyJNZS1z5t9tOO7a3Fis10ukYujy/wCq5/8AF/YTyuae2X8Bm3n9XoutjOWeLn35MzbHT3NZVKZMkmZ0vX3J1iouUTIBULRUY2012mNpl5+TxsddP2V6marNj5+0suL0rL3cmmu8xtPxebk4dtOs66+8RxRqoqICAAAKmUEaGcrrNtridaCt6cO+/X0nvrrx8OuvXbrXUVNOLTT06331vKNSAqwkakRqEjc1I16RG5EmrU0JWeTyuPivbc3b3RF9G+xex5b5+9+nWT59Wf8AV89/ix8j1Pdy9tmEceDk331t2uerrKGtLlwvPvrtZiWRqc+t9ZgXY6qxNpfS5ayiqZTKZBcmUTIi7TXbptMvPycN1669Y75TKJXitZterl4td+s6bPLvNtbizFGLMYtS1axRlKzatZohamSpaIZEJLtcazNEG+Ph35PTpr767cXjzXrv1vu9jvPgY1Ixx8HHp1v5tvfXXJNHSaq1IxJa1NGpFya1OUmjU0hkymtZF7YvbE7nLk8rh47i7Zvugek8u2IuI8O33H/Bp+N/3Od8/nvpZPw/2if2cvpYhiOPj8m2/Drttc2uso1LKvbDsfN/W5c/Xf2tzyOafx1fVj38/Z7rpU6x5p5fNPWy/P8A3OmvmS/Vr+wXeXXK5Zu0slnpTKjeUyzkyDSJkyCWOHJwa7dZ0rvWaM2PBvx7aXG0/Fzr6G0lll6x5uXgx109PcrFjzWMWOlZsViudjNjpYzYI52M2OljNgyxYxXSxrj4Nt+t6a+8Rxmu21xJmu/H4k9eT9kejXj10mNZhcC4xNZrMazE+A12r2qY54MOnavaantce07HXtZ26U1Lyx2HY1l5eT7jxTpprdvn0NTI73RnsePf7hzX6ZNf7f3uO3l+Rf47+HT9x7mfR7tvVNetwzLnWZ9cOfPbOHazpfgrL0XSsXSvmfqcn+K/tWc3NPTfb9qe5cfRutZrxTyuefx5+b0cXNvya529ZcdFl1mx0EO7T/FPdjPtUf0AB533lnoE9FQZzTuSoDYyZBoTKqCAAABhmxoEYqNWJUREqpVEAQQFkz8hEktrUmFFXEMKACgCKgKxty66/GnJ9NcBLW9uXe+3E+DACN8ftdHPT1rYRy5PqrLW/wBVZRBFAddfphfSpr6Rb6VRzm+0+Lc3l+FchB3Rzm1nxjc2lBQFAQBcptrNvhfeGQcdtbr0qO9xZiuW2l1+MRLGEVBBFTAg6aceOu3r7l00x1vq6SCyJJluQkUakMCZMjSplMgi5ceTyNNOk67e6Nc1xx7Y6dHhVnrrPDXJz8m/rcT3RznrAnrBzr3Zc/Iv8qtyufkf0qrV8PGKgw68Hrs7ZcOH+J29iwefltnJmXF+C6+TvOm/5p/azy/XWKqPVrvpv9N/BcvH1nWdHXTn9m/7QdhM59OsRRalEyIVmrUVK4cvBL106X3PNZfS9K91c+Tj13+F96o8gu2t1uL0qCIisiBkdOLi7uu3Se5ROPju9909706a66TESe6dGoIrUiRYitRqMncK6RqVzlcubytOPpOu3uRrXpu+usztcT4saeTpybXXX0ntfO35t+S52v4O3h3G2xh7/V9DWvH5V/n38HpleTyb/OqRrq+jMajEagy9fj38t+btl5uC9Pxd8o3HLe/nvzSVNr+e/MlEblx6OmvLf4uvxcliLr0SqzKZGtXKZTKWiauUtS1m0TWss7zXeY2/amWbsJrz8um2l6+nsrlXst12mNuseXl47pffPZUYv6OdZq2s0ZELW+Liu3Xbpr+8RNOPbkvTpPe9XHprpMa/tJOmJMR011VqQ11dJEhlNdJGlyxkyK3kzGMuXN5OnFMeu3ugXrPL0XaSZtxPizx82nJnsuZLjL5fL5HJy3816e6ej0+BfybfMYnybcnh7e58vmv83f519HL5nNf5u/zpE+TxEy1Kw1Krm+l41/k6uuejz+Pf5Wrrb+W/Id+b6PDnqsYalHJuVZWYsqq9sv5Z8i7dszPWMy9J8k3v5L8hvWtebTf/AIa1l5Mt6c116XrA16MplmbSzMuYZDWsomTIFZpalVK5cvDNuuvTb97y2WdL0r22ufJpN57tveMWPHYzY6ba2dL6sKzWKljeOvR104u3rfX9wmMcfB6bb/sdWjAYmDDWA1cZwNexi0LFRLtrrLbcSe14vI8zbbOvH0n+L2iWyPRzeVxcXrc7f4Yxx836us3xjPs+T516+vV6vFv8qT40c71r0W+r5N9a+pl8vadb8ypWUaSjL2638s+THP8A0tl0vSM8/wDT2aR4qAyI9PjX8l+bzu/B9P4rCu+Xj/53/q/vet5P+b+P96/ZH9NAcH3VnoqT0EESqAiKgLFSKoCUyCggipkygAAM2JW6zYIyCye9Ak96iqIKACAKJlz33z0noFq78mOkacXUSVOT6HJ03+muaJUFRUa0dHPV0Fct/qqLv9VREEVAdNfSF9Ka+hfRRyARBdfVF19QdAS3CquUQBUMpkRcmeiZTIM7a46z0ZdMsba9enoiM+tddNMfM00x825BZCRYA0uTKZTIKgxvyTWZv7BNXfkmkzVm2Zl499rtc16tfRUl2pzX+Xt8njevm/p35PIM9+WSesUnrBh6pWOe/wAutRjn/p35q3fDzADDfF7Xb2OPH7XVR5+T66y3v9VYVEsRrCWCOnD9N+bo58X035uiqlqZZ7pbZ7YZVFymUymRFrFW1LVRnfWbzF/a82+l1uL+16am0m0xfQR5ay6b6XW49nva4+P+Lb8IqJx8X8W37HZFEWLEUVVyzlcoNZTLN2kTIunPyba8dutxfR4svT5N/lz5vLBK1Ho8W4teeO/jetCeXu1ryc9/m7PRrXl5v6tRu+CNRiVqIj08F6fi7Zefh9Pxdso3HPb6r8yJt9V+awFlalZWIO+t6Jvfypr6G9/LRU139/qtrlas294jdrNuDLG1Eq3Zm1LsxarOtdxbLLL1jGUyGuXLpdL757K5V6rZtMX0cteL82b1nsTGU4+LP5tvT3e96NYkjcGpFkaywZRpvJlzyZDW8ncxk7g1x8jy7rbpp0vtrx5zc3rW+f8Aq7fNzHHq231Hs8K/l2+bxvV4l6X5qc+Xsy+dy/1d/nXuy8HLf5m3zG+74RZWVgw9/Bf5evydbfy35OHDf5evydNtvy35DrL6PJFlZlWVXOOkWViVqUV65U5L+SpKnJfy0bcglBlrXa63o6zabTMcG+P2ix0yZZyZVWsplnJkQrNq1miVnk0m8/4o811uce16rWbJbnHVWbGOPj7et9WlEMABRDLNoq29HPK7bSdLfVnJGa83m38us+Lx16/LubrHlquPXlh6fHv5Pxeeu3B9P4iPRl83f6r830Hg3+u/MKwlaSjL0a+kTmv8umt6Jy/RWkeVFGRHbh9HJ14vRYldXm/j/F6MvP8AxfiD+mgOL7qz0KFQQBREaSoEVIqiX1RaiIuUBQAABBAAEwKAiiAqAAXp1pbiZrlttn5Babb2/JlUGae11jk1N6EXf6XNrba1lCiKgjWrbnLhe+qqb/UhbkRBFAa19FvokvQtUcwGUFnqiz1UbjO/sajG5QlXLJKCgghaCANyM6z2tiwigKZDKZFXKZMs7bSTNEN95rM15ttrtc1d9rtc1kYt1Hq19HldNebE6qS46c1/l15K68nL3TEcxOrqUnrAnrBHojHN9H4tRnl+n8VW+HnAGXTj9HRz4/Ruqscd/qrLW3rUETCNYRUa4/R0Y4/Rug8+/wBd+a67Z9fVNp+a/NnDSOlqJLn19QQymRFRKigiYzOqYaATAoIGUAXKbbzWZvSJdpJm3EeXk5Lvfh7gXfmu+09msvo768mtnq8jU49rFR18jk12k1lz1cSyz1Iiq7+P7XCO/B7Qj1SvNy3+ZXeVw5PrqNVI1GY1Ajvw3o7SuHF6OqNRi/VViX6qqCxUiiuupvfykZ3+lFYQSjLeWdvRO5nbbIlS1m1azVZqWpaJJm/ARdevX2OkiSKiyKZTKZGmsplnJlE1cl2x1twzl5ublu35Z9P7xL1je3lXu6TOq3yp7J1efWZuHTs1x6Kx7q57bXba7X1qLvr23ogyPR416X5vM7+PcSi8+Xqy8XJ/U2+b1dzyb3O9vxGuqi5QGXt4r+WfJva/kvycuO/lnya2v5L8h0l9HCVWI0rDcWVmVYK9MpvfypKm/wBI1rCs5UFb471rm3p7QbZzlcucuBa3kymUyqLlLTKAVAEALQMpamUtAtY33muub6LtfbfR5eXku9+E9Bm3HPk5Nt9u69Pd8D9fk9MpJnaZdca49Fc/V5trdrm9axXXlkl6OdErFdeH0vzc63xXoI7ZePk+u/N6rXm5PqvzCudStJRl219GeW/kq6+jPJ9NUcEaRBHTj9GG9PRUrpXD+J2z0cfaI/poDi+6pQqCAKCVUQIqRcqJUVEQRUUUqUAAEAQFQAAADMiZc7coG1zfggKyIqAGMjWoiXWsujmigAiAAAKACCCyZLARFoiIs9UAbyztcoKCKiC5EooLJkky0BFQFXIgACZAtkma4b73a/BrffPT2MDNqIqDKN66xhuLBN9Zi1zdN/RzEqE9QB3noxy/T+LM5LGdtrt6qayKCJLZei9219pJ1XsUZRqzCYBBRRdPRpiWxbtRHPadaljSKjWvHr8zfWYzG56JyfRRcckWXPzMNMs4GsJgERpBESqzQMpbJM0y4cm/dcT0EZ5OS734MLhFRdfWO8cJ6u09BGeX0jm6cnpGIikdeLaTpXNYD190x6uG1ztb72Y1EXVjUSNQV1466x59bY3Nqixq+tWMxqIqxYkUV0ib+hE29EGKlKlEa11lnVN9JJmNa+hvfy0Po4VmrUGKmMtSEihIGUBTKZRERcmWcufLvj8s9VLU5uXP5dfT2uKpgc7dXX1dcuWvq6T0UY5PVlrf1ZREWWz06DesgJ372erLe0mPRgBUUHfj5JiRd+SdtnvedVa2tRqVhqA3FjEalB6JU3v5WJuXbI1pKrKg1klZy1IKt2qZLMIDWtMskojWUDKgZRAXKZS1LQXLNplz5N8TE9RLWOXfN7Z6ONarNGKmv1R0y5z1btVHLlcq68jnRms0137fkUmuRGrzRxtzbXS6T2OdErNSqgjprZhnks7bGEoIAINasta+gN1yx1dLXNR/TAHF9xfYloAAAIVEFABAFQQAEUiIBRQQAATILagiCbMtJYqMgIiCoAsRYo1XNtioAAhGmY0ozt6ou3qiAACpfRUvoCACICwDFRti+oVAECiNyYUIpAAQFVEMiKxvczEXasCWs1GrMsiIioIjU9GViwXb0c3S+jmJUFQQxUrabKMgAa+roxG1GdvVF2QEMKsnVRnFTDoztOoMJhrBhUaib/TVnobegrjNblppMKiJhSiMVK1WaIylVnaqlY3/ADTDjjFd6xtrn5qy5C2AJJ1dY5+10iDO/oy3v6MgR00jDenoEdMRiRtn2o0saiRqINaTNdJrPcxp6twaiYxVhfUiCqgDeU2qJUERb6MhW9fRNr0qSl9BHGrJhZPaDIlpUtAtTJazaC2siW4EW3Djvri59lbPUZvq5I1dcGBEnq3PRnDU9FGN0a2iIJhqMtT0EL6MN30ZUqLABuSJtJ6kL6CkWMxQajUYlb1FVTKCtKyoK3K55blFXa9GcrtejANZIkUFyWplAXKWplLVFyzaWpaIW4jlvPa1tWaM1zRraYZoyntW1n2qqMbuddNmKIzSFIJVtca61zojFKqAsL6JCqjAqIIosgJ1RvozjqqP6WA4vuAAAIBQEABUQKgBQEMAAIAAJUCiACAqCACWI0lgiIqALEUQZrSUVAEQnqqRQSot9UUAEFShQRFREFiLFFZvq0zQQFgEmFRQDKCBkQBWbS1mqmgComU2gIMo1YyIixFVCsNVkEFQRpKqVRkUAjbKxVNmWqAiwIorNaTYGUw0mFRUqoCItFRmoqAzWa1WNhErFbZqs1lGksEYuuWLHWxmwRjDcTDUgJt6MtX0TAo3qzGtQbiY6tQx1RSRYLEVrX1bjOrURYUPaAoANQ29EL6IMVFqUShaiUEKVKIlqWlZohUEEolpRUQAQxlizDZgGGjCgxtEw3YmAZwRcKIyjVTAMmFBFKFBFiArTUrEalBvKJkyK0uWVBrKysZUVq3oiZAalMpkAEMgZTJazaC2s2lqVUS1m1alGalYrVrNCs0KloyzWa1WaqM0KiJSsX1arNVGalaQEAEZFARYAAAP6SA5PtgACFRAUBAQUEVAABDKAACAVBKBkQRFQAAFQQEEqNIoioCKzVSgAIC5QAQAAAAARFQQVAFSqgAAAZQFQQFS1LUEABEBAAQFZsVFRmkWsgrLSCIAIFBQAAWIsVSgAKiqCVQEwKAiKioiVUqiVlpmiM7XDDViWKjKVpBGay0WCMWGGkEZsFASzomGsGAJGtTCyIqxfaQFWRRUFjSRUUABRAFLUKgyioIVMiURKlEtERFZEKzVQQAAMKKILgwCYMLgwCVMNYMCMphrBgGbGcN4SwGMGGrEEZFAQAFhlFBcrllQXK5ZXIrS5ZyZBrJlnKguTKAFpamUAymVqUEylWsqlEolERKtSiM1lalErNSrUqozRayIylWpRERQGRTAiC4QADAAYAf0gByfbAQAKICKioAgAAFQBAEATIAICIgCoAntBUBABFAAEAEEqpUAAEURQCgACAgAIqCAAAAgmTIAgAJTKUCgCIACAAIAiAigi1BBABABABQAAWIqqoAACqACAAIjSKMi1FRms2NpYIxYzY3YgjnYlbsSxUYwYasTAMphvCYEZwNYMAzhcLgwgi4XC4FJFwYWQCRZFwsiKiggAAAAgFERCogMrUESotQZrPtSrUBBQRMC4MAirhcAzhcLgFTBhoBjBhtLFRnCYawgYjOG0sBiphtLBGEbsZwIiKgAACyoAqsmQaysrOQVrJlDINImQFyZRAVEyCCCVUEolBKlVmiJUpUqolSiUSpQERmpSiiIpgRAwABgARcGBEMKKr+jAOL7Qi1AAEQQFBAAKVBAEoCKgCKggCAACCFAAAQABFQAAQ9iFEAABFqKAAACCAggAAlVAAQAAQRUARUUAEREVAAFEAREBFEorIFFRUEUEQUBBQBUVQAFFRYoewwKCVFMAgqYUSo1UBlGsJhUZsSxpLBGMJhuxBGMJhuxMAxgw3hMKM4TDeDAjOCRrC4RWcLhcLgEwuFwIIpgwBgUBAEAEARbUERFqIiVCoIlRUEqVFAQUAwuCRcAirIBiYXC4MCpgw0mATCYawYBlMNGBGLEbSwGErViCM2JY1WaqMo1YgjNFqAAgAAKZQBoyyZBrJlkBrKIoCFQQEylARbUqolSlSiIlKlURFqCVBaiIyjViKIigiCgAAAAAAP6IA5PtJQogJVRUAQACiIAAytAEAEAEKioIAAlCgAAIACACAAIKiAAolCgAAgioAiiCCoBUWoAgKAAglVAQAQRUAqLUAABKi0ERFQBFFEDAIgoCAAAKgqKKAALEWKKAAACUVFVMCmBGUaRRnAuARnDOG0EZwmG8JgGcJhrAGM4MNYMCM4XCgqLhQEMKIIKggUAQBAQQQRazRBKJUBKIqIUKiIAAsFgCyCwUwuDCgYFBUMLgDEwmGjAM4TDSYEZRqxLAYqNWJYqM2M1tmiM1mt1miIlVKiIioAAAIKiiAKIZBUyIBkQAEMqhUEAZWoIiVUURFBESqlEQVAQXACCgIKCIKKIKA/oSA4vtAAiAAIABSoIAAlRQEABABBFqAAURAAEVAAAQAQAARUASqgAAAAiAAIqAFCggAIAIAAIAIAIIqAIqAACCKgIACAqiGAEQXCAAKIoAAAAoIpFUAAAAEVFUoACKCMo1UwoiNIImEaQEMLgBMGFwCJgwoKmEaQRBRBAQQKIAlVEBBBBKJRBlbUEKhUEogALEVAiwiijUIoCkUUMLgFTBhQEwLgBnCNFEZsZrViCMVK1UoMVGqlEYpVqDLNRqs1RKy2yiIAogqCCKgAgBaZEBUEEVBFCpVqCJUWooIAiCgIi1MCGEwoCAoILgBMGFATAoCCgj9+A5PsgIACAACJQAEqpQAAQEEAAShQAolEAAQABFQACiAACABlAAAEEAAAEAARUAAARUEAAQogAAgioAACBQQRUoCCggCgigIjSCIAoAAAAoRQAFACgAAIoogoAiiiJWkoMmFQEFBEFQDCKAgqAAAgqIiAghUqoAyqVEKzVqAM1aggzatSiIZSggIAq+1IvtQWNJFgqxYRYKoRRSKABhYorODCgjNiVpKCMtVKIzWa1WaIzWa3WaJWalWpVRms1tmiIlURGai1FBFSiIVUBAAEVBBAARUVEABEUURFwCIACUUUQFRETDSAgoogoCCgIKA/fAOL7CAAIABQoiAAJVARFQAARAKCACAFBAAQABFQQAARUAKJQAAAQQKAIAACUFQBAAEAARUARUAAEEVAAASgCCVUBBaigAAAIIqAgqAAKC+0ICgAAKAAAICoCioqAoCgioAmFARFAQVAAAQVBEFQBFQREVBBFZqAgCJUEqIlKVKIiFQQQoAEAWLEiwGosSKiq1GVgrSoQVoRRViooAAIipQRmtVmiIzWmaM1ms1pmiVGa1WaqIzWqlEZotQEqKlEQAREVAQVAEVBEFRQRQREqpQQBQAESmFQEFFERQEFAQUEQUBBQEFAfvQHF9hAAEVAABEAAKJQEVAEUEQAEAEEqoACAAAgAgAAgAVCgAAggAIAAACGQAAQRUAoAggAgCgAgIqAAAgAgigIAogsiUAABFBERUAAUFiLAURQBBRUygCoCiiANJBYAAoAAIqAAAgqAIoCACIACJVSiIi1KIlSrUqCVFSjKIVKiVKlq1mglqKggIAoAKs9UiwGoqRUVViLBWhFgqxUigoiwVQQBFSglRWaIlZrVZolYqVagyzUVKqIlUEZqLQESqgiJVoIyACAAiKCIAogqAJVQREawlUBFBCqgiYFRQAARTAJgUBBQRBQAAH7wBxfYQABAAAEQABKqUBFQAARCgCACCLUARUAABABBFQAAEAABKIAAgAAIAAIAAJVQBAVAAEAAAAQEAAEAEAAQAAkFUSotQQABBUUEVAAAUQBUCqFAgACgACrEUABQVFBAAEVAAAQVEBFSqIUBESqlRESqzVREVERKlWs0RKis1ESpVrNEEVBAAFIEFVYjUBYqT0BWlSKKsVIqKRUigoiiqZQAKICJVZoiVmtVmiM1FqDLNRUVBKqAiKgiVKtSiIAIiKgFRUqiACCKlAABBaioMqAgACKioIoCAAAAAAAAAAAA/eAOL66AAIAAAiAAJQAQAABEAEQAEoACAAgAACCUAEAAABAEEAAAAARAAAASgKIAIIAAAAAIAgACIAAgAAAoCiAAIAggAgCgAAAAAoACACgAKqgAAooAIAAgAAAICAgKiAAiX1ARGQERKAjNSgiJWaAjNSgIgCIAAKAqtQAVQFGoAqwgILFBVFgCgCAlAErICJWaCss1mgIiAIIAVKgCJUoCIACIAglBRABAAEAUEARAAQAAARAFAAEABUAAAAAAAH//2Q=="/>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9"/>
          <p:cNvSpPr>
            <a:spLocks/>
          </p:cNvSpPr>
          <p:nvPr userDrawn="1"/>
        </p:nvSpPr>
        <p:spPr bwMode="auto">
          <a:xfrm rot="10800000">
            <a:off x="5575300" y="-3176"/>
            <a:ext cx="6616700" cy="1267200"/>
          </a:xfrm>
          <a:custGeom>
            <a:avLst/>
            <a:gdLst>
              <a:gd name="T0" fmla="*/ 4150 w 4526"/>
              <a:gd name="T1" fmla="*/ 0 h 935"/>
              <a:gd name="T2" fmla="*/ 0 w 4526"/>
              <a:gd name="T3" fmla="*/ 0 h 935"/>
              <a:gd name="T4" fmla="*/ 0 w 4526"/>
              <a:gd name="T5" fmla="*/ 935 h 935"/>
              <a:gd name="T6" fmla="*/ 4526 w 4526"/>
              <a:gd name="T7" fmla="*/ 935 h 935"/>
              <a:gd name="T8" fmla="*/ 4150 w 4526"/>
              <a:gd name="T9" fmla="*/ 0 h 935"/>
            </a:gdLst>
            <a:ahLst/>
            <a:cxnLst>
              <a:cxn ang="0">
                <a:pos x="T0" y="T1"/>
              </a:cxn>
              <a:cxn ang="0">
                <a:pos x="T2" y="T3"/>
              </a:cxn>
              <a:cxn ang="0">
                <a:pos x="T4" y="T5"/>
              </a:cxn>
              <a:cxn ang="0">
                <a:pos x="T6" y="T7"/>
              </a:cxn>
              <a:cxn ang="0">
                <a:pos x="T8" y="T9"/>
              </a:cxn>
            </a:cxnLst>
            <a:rect l="0" t="0" r="r" b="b"/>
            <a:pathLst>
              <a:path w="4526" h="935">
                <a:moveTo>
                  <a:pt x="4150" y="0"/>
                </a:moveTo>
                <a:lnTo>
                  <a:pt x="0" y="0"/>
                </a:lnTo>
                <a:lnTo>
                  <a:pt x="0" y="935"/>
                </a:lnTo>
                <a:lnTo>
                  <a:pt x="4526" y="935"/>
                </a:lnTo>
                <a:lnTo>
                  <a:pt x="415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22" name="Picture 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53438" y="3792"/>
            <a:ext cx="1274762" cy="1274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9647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a:extLst>
              <a:ext uri="{28A0092B-C50C-407E-A947-70E740481C1C}">
                <a14:useLocalDpi xmlns:a14="http://schemas.microsoft.com/office/drawing/2010/main" val="0"/>
              </a:ext>
            </a:extLst>
          </a:blip>
          <a:srcRect t="19097" b="16666"/>
          <a:stretch/>
        </p:blipFill>
        <p:spPr>
          <a:xfrm>
            <a:off x="0" y="0"/>
            <a:ext cx="12192000" cy="4699000"/>
          </a:xfrm>
          <a:prstGeom prst="rect">
            <a:avLst/>
          </a:prstGeom>
        </p:spPr>
      </p:pic>
      <p:sp>
        <p:nvSpPr>
          <p:cNvPr id="2" name="Title 1">
            <a:extLst>
              <a:ext uri="{FF2B5EF4-FFF2-40B4-BE49-F238E27FC236}">
                <a16:creationId xmlns:a16="http://schemas.microsoft.com/office/drawing/2014/main" id="{EB3A56D4-2403-4E18-8D54-0A8E409DC8E5}"/>
              </a:ext>
            </a:extLst>
          </p:cNvPr>
          <p:cNvSpPr>
            <a:spLocks noGrp="1"/>
          </p:cNvSpPr>
          <p:nvPr>
            <p:ph type="ctrTitle"/>
          </p:nvPr>
        </p:nvSpPr>
        <p:spPr>
          <a:xfrm>
            <a:off x="317500" y="5103319"/>
            <a:ext cx="7289800" cy="782638"/>
          </a:xfrm>
        </p:spPr>
        <p:txBody>
          <a:bodyPr lIns="0" anchor="b">
            <a:noAutofit/>
          </a:bodyPr>
          <a:lstStyle>
            <a:lvl1pPr algn="l">
              <a:defRPr sz="4400" b="1">
                <a:solidFill>
                  <a:schemeClr val="accent1"/>
                </a:solidFill>
              </a:defRPr>
            </a:lvl1pPr>
          </a:lstStyle>
          <a:p>
            <a:r>
              <a:rPr lang="en-US" dirty="0"/>
              <a:t>Click to edit Master title style</a:t>
            </a:r>
          </a:p>
        </p:txBody>
      </p:sp>
      <p:pic>
        <p:nvPicPr>
          <p:cNvPr id="22"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97900" y="5430900"/>
            <a:ext cx="1402238" cy="1402238"/>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a:xfrm>
            <a:off x="0" y="4699000"/>
            <a:ext cx="12192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855326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28" name="Picture 6"/>
          <p:cNvPicPr>
            <a:picLocks noChangeArrowheads="1"/>
          </p:cNvPicPr>
          <p:nvPr userDrawn="1"/>
        </p:nvPicPr>
        <p:blipFill rotWithShape="1">
          <a:blip r:embed="rId2">
            <a:extLst>
              <a:ext uri="{28A0092B-C50C-407E-A947-70E740481C1C}">
                <a14:useLocalDpi xmlns:a14="http://schemas.microsoft.com/office/drawing/2010/main" val="0"/>
              </a:ext>
            </a:extLst>
          </a:blip>
          <a:srcRect t="20296" b="20296"/>
          <a:stretch/>
        </p:blipFill>
        <p:spPr bwMode="auto">
          <a:xfrm>
            <a:off x="0" y="0"/>
            <a:ext cx="12192000" cy="4833459"/>
          </a:xfrm>
          <a:prstGeom prst="rect">
            <a:avLst/>
          </a:prstGeom>
          <a:noFill/>
          <a:extLst>
            <a:ext uri="{909E8E84-426E-40DD-AFC4-6F175D3DCCD1}">
              <a14:hiddenFill xmlns:a14="http://schemas.microsoft.com/office/drawing/2010/main">
                <a:solidFill>
                  <a:srgbClr val="FFFFFF"/>
                </a:solidFill>
              </a14:hiddenFill>
            </a:ext>
          </a:extLst>
        </p:spPr>
      </p:pic>
      <p:sp>
        <p:nvSpPr>
          <p:cNvPr id="8" name="Freeform 9"/>
          <p:cNvSpPr>
            <a:spLocks/>
          </p:cNvSpPr>
          <p:nvPr/>
        </p:nvSpPr>
        <p:spPr bwMode="auto">
          <a:xfrm flipH="1">
            <a:off x="0" y="1636"/>
            <a:ext cx="12192000" cy="4481738"/>
          </a:xfrm>
          <a:custGeom>
            <a:avLst/>
            <a:gdLst>
              <a:gd name="T0" fmla="*/ 3168 w 3168"/>
              <a:gd name="T1" fmla="*/ 872 h 1553"/>
              <a:gd name="T2" fmla="*/ 3168 w 3168"/>
              <a:gd name="T3" fmla="*/ 0 h 1553"/>
              <a:gd name="T4" fmla="*/ 962 w 3168"/>
              <a:gd name="T5" fmla="*/ 0 h 1553"/>
              <a:gd name="T6" fmla="*/ 1096 w 3168"/>
              <a:gd name="T7" fmla="*/ 218 h 1553"/>
              <a:gd name="T8" fmla="*/ 720 w 3168"/>
              <a:gd name="T9" fmla="*/ 417 h 1553"/>
              <a:gd name="T10" fmla="*/ 0 w 3168"/>
              <a:gd name="T11" fmla="*/ 526 h 1553"/>
              <a:gd name="T12" fmla="*/ 0 w 3168"/>
              <a:gd name="T13" fmla="*/ 1274 h 1553"/>
              <a:gd name="T14" fmla="*/ 3168 w 3168"/>
              <a:gd name="T15" fmla="*/ 872 h 15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68" h="1553">
                <a:moveTo>
                  <a:pt x="3168" y="872"/>
                </a:moveTo>
                <a:cubicBezTo>
                  <a:pt x="3168" y="0"/>
                  <a:pt x="3168" y="0"/>
                  <a:pt x="3168" y="0"/>
                </a:cubicBezTo>
                <a:cubicBezTo>
                  <a:pt x="962" y="0"/>
                  <a:pt x="962" y="0"/>
                  <a:pt x="962" y="0"/>
                </a:cubicBezTo>
                <a:cubicBezTo>
                  <a:pt x="1027" y="44"/>
                  <a:pt x="1123" y="126"/>
                  <a:pt x="1096" y="218"/>
                </a:cubicBezTo>
                <a:cubicBezTo>
                  <a:pt x="1068" y="312"/>
                  <a:pt x="964" y="407"/>
                  <a:pt x="720" y="417"/>
                </a:cubicBezTo>
                <a:cubicBezTo>
                  <a:pt x="432" y="428"/>
                  <a:pt x="100" y="499"/>
                  <a:pt x="0" y="526"/>
                </a:cubicBezTo>
                <a:cubicBezTo>
                  <a:pt x="0" y="1274"/>
                  <a:pt x="0" y="1274"/>
                  <a:pt x="0" y="1274"/>
                </a:cubicBezTo>
                <a:cubicBezTo>
                  <a:pt x="251" y="1328"/>
                  <a:pt x="1546" y="1553"/>
                  <a:pt x="3168" y="872"/>
                </a:cubicBezTo>
                <a:close/>
              </a:path>
            </a:pathLst>
          </a:custGeom>
          <a:noFill/>
          <a:ln w="1428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10" name="Freeform 11"/>
          <p:cNvSpPr>
            <a:spLocks/>
          </p:cNvSpPr>
          <p:nvPr/>
        </p:nvSpPr>
        <p:spPr bwMode="auto">
          <a:xfrm flipH="1">
            <a:off x="0" y="3608770"/>
            <a:ext cx="12192000" cy="3249230"/>
          </a:xfrm>
          <a:custGeom>
            <a:avLst/>
            <a:gdLst>
              <a:gd name="T0" fmla="*/ 464 w 3168"/>
              <a:gd name="T1" fmla="*/ 222 h 1126"/>
              <a:gd name="T2" fmla="*/ 0 w 3168"/>
              <a:gd name="T3" fmla="*/ 217 h 1126"/>
              <a:gd name="T4" fmla="*/ 0 w 3168"/>
              <a:gd name="T5" fmla="*/ 1126 h 1126"/>
              <a:gd name="T6" fmla="*/ 3168 w 3168"/>
              <a:gd name="T7" fmla="*/ 1126 h 1126"/>
              <a:gd name="T8" fmla="*/ 3168 w 3168"/>
              <a:gd name="T9" fmla="*/ 414 h 1126"/>
              <a:gd name="T10" fmla="*/ 464 w 3168"/>
              <a:gd name="T11" fmla="*/ 222 h 1126"/>
            </a:gdLst>
            <a:ahLst/>
            <a:cxnLst>
              <a:cxn ang="0">
                <a:pos x="T0" y="T1"/>
              </a:cxn>
              <a:cxn ang="0">
                <a:pos x="T2" y="T3"/>
              </a:cxn>
              <a:cxn ang="0">
                <a:pos x="T4" y="T5"/>
              </a:cxn>
              <a:cxn ang="0">
                <a:pos x="T6" y="T7"/>
              </a:cxn>
              <a:cxn ang="0">
                <a:pos x="T8" y="T9"/>
              </a:cxn>
              <a:cxn ang="0">
                <a:pos x="T10" y="T11"/>
              </a:cxn>
            </a:cxnLst>
            <a:rect l="0" t="0" r="r" b="b"/>
            <a:pathLst>
              <a:path w="3168" h="1126">
                <a:moveTo>
                  <a:pt x="464" y="222"/>
                </a:moveTo>
                <a:cubicBezTo>
                  <a:pt x="247" y="239"/>
                  <a:pt x="78" y="226"/>
                  <a:pt x="0" y="217"/>
                </a:cubicBezTo>
                <a:cubicBezTo>
                  <a:pt x="0" y="1126"/>
                  <a:pt x="0" y="1126"/>
                  <a:pt x="0" y="1126"/>
                </a:cubicBezTo>
                <a:cubicBezTo>
                  <a:pt x="3168" y="1126"/>
                  <a:pt x="3168" y="1126"/>
                  <a:pt x="3168" y="1126"/>
                </a:cubicBezTo>
                <a:cubicBezTo>
                  <a:pt x="3168" y="414"/>
                  <a:pt x="3168" y="414"/>
                  <a:pt x="3168" y="414"/>
                </a:cubicBezTo>
                <a:cubicBezTo>
                  <a:pt x="2646" y="0"/>
                  <a:pt x="761" y="199"/>
                  <a:pt x="464" y="222"/>
                </a:cubicBezTo>
                <a:close/>
              </a:path>
            </a:pathLst>
          </a:custGeom>
          <a:solidFill>
            <a:schemeClr val="bg1"/>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11" name="Freeform 12"/>
          <p:cNvSpPr>
            <a:spLocks/>
          </p:cNvSpPr>
          <p:nvPr/>
        </p:nvSpPr>
        <p:spPr bwMode="auto">
          <a:xfrm flipH="1">
            <a:off x="0" y="2958926"/>
            <a:ext cx="12200535" cy="2200104"/>
          </a:xfrm>
          <a:custGeom>
            <a:avLst/>
            <a:gdLst>
              <a:gd name="T0" fmla="*/ 0 w 3168"/>
              <a:gd name="T1" fmla="*/ 341 h 639"/>
              <a:gd name="T2" fmla="*/ 0 w 3168"/>
              <a:gd name="T3" fmla="*/ 442 h 639"/>
              <a:gd name="T4" fmla="*/ 464 w 3168"/>
              <a:gd name="T5" fmla="*/ 447 h 639"/>
              <a:gd name="T6" fmla="*/ 3168 w 3168"/>
              <a:gd name="T7" fmla="*/ 639 h 639"/>
              <a:gd name="T8" fmla="*/ 3168 w 3168"/>
              <a:gd name="T9" fmla="*/ 0 h 639"/>
              <a:gd name="T10" fmla="*/ 0 w 3168"/>
              <a:gd name="T11" fmla="*/ 341 h 639"/>
              <a:gd name="connsiteX0" fmla="*/ 105 w 10105"/>
              <a:gd name="connsiteY0" fmla="*/ 5336 h 10000"/>
              <a:gd name="connsiteX1" fmla="*/ 105 w 10105"/>
              <a:gd name="connsiteY1" fmla="*/ 6917 h 10000"/>
              <a:gd name="connsiteX2" fmla="*/ 1528 w 10105"/>
              <a:gd name="connsiteY2" fmla="*/ 8234 h 10000"/>
              <a:gd name="connsiteX3" fmla="*/ 10105 w 10105"/>
              <a:gd name="connsiteY3" fmla="*/ 10000 h 10000"/>
              <a:gd name="connsiteX4" fmla="*/ 10105 w 10105"/>
              <a:gd name="connsiteY4" fmla="*/ 0 h 10000"/>
              <a:gd name="connsiteX5" fmla="*/ 105 w 10105"/>
              <a:gd name="connsiteY5" fmla="*/ 5336 h 10000"/>
              <a:gd name="connsiteX0" fmla="*/ 50 w 10050"/>
              <a:gd name="connsiteY0" fmla="*/ 5336 h 10000"/>
              <a:gd name="connsiteX1" fmla="*/ 50 w 10050"/>
              <a:gd name="connsiteY1" fmla="*/ 6917 h 10000"/>
              <a:gd name="connsiteX2" fmla="*/ 1473 w 10050"/>
              <a:gd name="connsiteY2" fmla="*/ 8234 h 10000"/>
              <a:gd name="connsiteX3" fmla="*/ 10050 w 10050"/>
              <a:gd name="connsiteY3" fmla="*/ 10000 h 10000"/>
              <a:gd name="connsiteX4" fmla="*/ 10050 w 10050"/>
              <a:gd name="connsiteY4" fmla="*/ 0 h 10000"/>
              <a:gd name="connsiteX5" fmla="*/ 50 w 10050"/>
              <a:gd name="connsiteY5" fmla="*/ 5336 h 10000"/>
              <a:gd name="connsiteX0" fmla="*/ 26 w 10026"/>
              <a:gd name="connsiteY0" fmla="*/ 5336 h 10000"/>
              <a:gd name="connsiteX1" fmla="*/ 26 w 10026"/>
              <a:gd name="connsiteY1" fmla="*/ 6917 h 10000"/>
              <a:gd name="connsiteX2" fmla="*/ 1449 w 10026"/>
              <a:gd name="connsiteY2" fmla="*/ 8234 h 10000"/>
              <a:gd name="connsiteX3" fmla="*/ 10026 w 10026"/>
              <a:gd name="connsiteY3" fmla="*/ 10000 h 10000"/>
              <a:gd name="connsiteX4" fmla="*/ 10026 w 10026"/>
              <a:gd name="connsiteY4" fmla="*/ 0 h 10000"/>
              <a:gd name="connsiteX5" fmla="*/ 26 w 10026"/>
              <a:gd name="connsiteY5" fmla="*/ 5336 h 10000"/>
              <a:gd name="connsiteX0" fmla="*/ 26 w 10026"/>
              <a:gd name="connsiteY0" fmla="*/ 5336 h 10000"/>
              <a:gd name="connsiteX1" fmla="*/ 26 w 10026"/>
              <a:gd name="connsiteY1" fmla="*/ 6917 h 10000"/>
              <a:gd name="connsiteX2" fmla="*/ 1449 w 10026"/>
              <a:gd name="connsiteY2" fmla="*/ 8234 h 10000"/>
              <a:gd name="connsiteX3" fmla="*/ 10026 w 10026"/>
              <a:gd name="connsiteY3" fmla="*/ 10000 h 10000"/>
              <a:gd name="connsiteX4" fmla="*/ 10026 w 10026"/>
              <a:gd name="connsiteY4" fmla="*/ 0 h 10000"/>
              <a:gd name="connsiteX5" fmla="*/ 26 w 10026"/>
              <a:gd name="connsiteY5" fmla="*/ 5336 h 10000"/>
              <a:gd name="connsiteX0" fmla="*/ 26 w 10026"/>
              <a:gd name="connsiteY0" fmla="*/ 5336 h 11928"/>
              <a:gd name="connsiteX1" fmla="*/ 26 w 10026"/>
              <a:gd name="connsiteY1" fmla="*/ 6917 h 11928"/>
              <a:gd name="connsiteX2" fmla="*/ 1449 w 10026"/>
              <a:gd name="connsiteY2" fmla="*/ 8234 h 11928"/>
              <a:gd name="connsiteX3" fmla="*/ 10026 w 10026"/>
              <a:gd name="connsiteY3" fmla="*/ 11928 h 11928"/>
              <a:gd name="connsiteX4" fmla="*/ 10026 w 10026"/>
              <a:gd name="connsiteY4" fmla="*/ 0 h 11928"/>
              <a:gd name="connsiteX5" fmla="*/ 26 w 10026"/>
              <a:gd name="connsiteY5" fmla="*/ 5336 h 11928"/>
              <a:gd name="connsiteX0" fmla="*/ 26 w 10026"/>
              <a:gd name="connsiteY0" fmla="*/ 5336 h 11928"/>
              <a:gd name="connsiteX1" fmla="*/ 26 w 10026"/>
              <a:gd name="connsiteY1" fmla="*/ 6917 h 11928"/>
              <a:gd name="connsiteX2" fmla="*/ 1449 w 10026"/>
              <a:gd name="connsiteY2" fmla="*/ 8234 h 11928"/>
              <a:gd name="connsiteX3" fmla="*/ 10026 w 10026"/>
              <a:gd name="connsiteY3" fmla="*/ 11928 h 11928"/>
              <a:gd name="connsiteX4" fmla="*/ 10026 w 10026"/>
              <a:gd name="connsiteY4" fmla="*/ 0 h 11928"/>
              <a:gd name="connsiteX5" fmla="*/ 26 w 10026"/>
              <a:gd name="connsiteY5" fmla="*/ 5336 h 11928"/>
              <a:gd name="connsiteX0" fmla="*/ 30 w 10030"/>
              <a:gd name="connsiteY0" fmla="*/ 5336 h 11928"/>
              <a:gd name="connsiteX1" fmla="*/ 30 w 10030"/>
              <a:gd name="connsiteY1" fmla="*/ 6917 h 11928"/>
              <a:gd name="connsiteX2" fmla="*/ 1453 w 10030"/>
              <a:gd name="connsiteY2" fmla="*/ 8234 h 11928"/>
              <a:gd name="connsiteX3" fmla="*/ 10030 w 10030"/>
              <a:gd name="connsiteY3" fmla="*/ 11928 h 11928"/>
              <a:gd name="connsiteX4" fmla="*/ 10030 w 10030"/>
              <a:gd name="connsiteY4" fmla="*/ 0 h 11928"/>
              <a:gd name="connsiteX5" fmla="*/ 30 w 10030"/>
              <a:gd name="connsiteY5" fmla="*/ 5336 h 11928"/>
              <a:gd name="connsiteX0" fmla="*/ 639 w 10639"/>
              <a:gd name="connsiteY0" fmla="*/ 5336 h 11928"/>
              <a:gd name="connsiteX1" fmla="*/ 2062 w 10639"/>
              <a:gd name="connsiteY1" fmla="*/ 8234 h 11928"/>
              <a:gd name="connsiteX2" fmla="*/ 10639 w 10639"/>
              <a:gd name="connsiteY2" fmla="*/ 11928 h 11928"/>
              <a:gd name="connsiteX3" fmla="*/ 10639 w 10639"/>
              <a:gd name="connsiteY3" fmla="*/ 0 h 11928"/>
              <a:gd name="connsiteX4" fmla="*/ 639 w 10639"/>
              <a:gd name="connsiteY4" fmla="*/ 5336 h 11928"/>
              <a:gd name="connsiteX0" fmla="*/ 33 w 10033"/>
              <a:gd name="connsiteY0" fmla="*/ 5336 h 11928"/>
              <a:gd name="connsiteX1" fmla="*/ 1456 w 10033"/>
              <a:gd name="connsiteY1" fmla="*/ 8234 h 11928"/>
              <a:gd name="connsiteX2" fmla="*/ 10033 w 10033"/>
              <a:gd name="connsiteY2" fmla="*/ 11928 h 11928"/>
              <a:gd name="connsiteX3" fmla="*/ 10033 w 10033"/>
              <a:gd name="connsiteY3" fmla="*/ 0 h 11928"/>
              <a:gd name="connsiteX4" fmla="*/ 33 w 10033"/>
              <a:gd name="connsiteY4" fmla="*/ 5336 h 11928"/>
              <a:gd name="connsiteX0" fmla="*/ 789 w 10789"/>
              <a:gd name="connsiteY0" fmla="*/ 5336 h 11928"/>
              <a:gd name="connsiteX1" fmla="*/ 813 w 10789"/>
              <a:gd name="connsiteY1" fmla="*/ 7250 h 11928"/>
              <a:gd name="connsiteX2" fmla="*/ 2212 w 10789"/>
              <a:gd name="connsiteY2" fmla="*/ 8234 h 11928"/>
              <a:gd name="connsiteX3" fmla="*/ 10789 w 10789"/>
              <a:gd name="connsiteY3" fmla="*/ 11928 h 11928"/>
              <a:gd name="connsiteX4" fmla="*/ 10789 w 10789"/>
              <a:gd name="connsiteY4" fmla="*/ 0 h 11928"/>
              <a:gd name="connsiteX5" fmla="*/ 789 w 10789"/>
              <a:gd name="connsiteY5" fmla="*/ 5336 h 11928"/>
              <a:gd name="connsiteX0" fmla="*/ 732 w 10732"/>
              <a:gd name="connsiteY0" fmla="*/ 5336 h 11928"/>
              <a:gd name="connsiteX1" fmla="*/ 756 w 10732"/>
              <a:gd name="connsiteY1" fmla="*/ 7250 h 11928"/>
              <a:gd name="connsiteX2" fmla="*/ 2155 w 10732"/>
              <a:gd name="connsiteY2" fmla="*/ 8234 h 11928"/>
              <a:gd name="connsiteX3" fmla="*/ 10732 w 10732"/>
              <a:gd name="connsiteY3" fmla="*/ 11928 h 11928"/>
              <a:gd name="connsiteX4" fmla="*/ 10732 w 10732"/>
              <a:gd name="connsiteY4" fmla="*/ 0 h 11928"/>
              <a:gd name="connsiteX5" fmla="*/ 732 w 10732"/>
              <a:gd name="connsiteY5" fmla="*/ 5336 h 11928"/>
              <a:gd name="connsiteX0" fmla="*/ 2 w 10002"/>
              <a:gd name="connsiteY0" fmla="*/ 5336 h 11928"/>
              <a:gd name="connsiteX1" fmla="*/ 26 w 10002"/>
              <a:gd name="connsiteY1" fmla="*/ 7250 h 11928"/>
              <a:gd name="connsiteX2" fmla="*/ 1425 w 10002"/>
              <a:gd name="connsiteY2" fmla="*/ 8234 h 11928"/>
              <a:gd name="connsiteX3" fmla="*/ 10002 w 10002"/>
              <a:gd name="connsiteY3" fmla="*/ 11928 h 11928"/>
              <a:gd name="connsiteX4" fmla="*/ 10002 w 10002"/>
              <a:gd name="connsiteY4" fmla="*/ 0 h 11928"/>
              <a:gd name="connsiteX5" fmla="*/ 2 w 10002"/>
              <a:gd name="connsiteY5" fmla="*/ 5336 h 11928"/>
              <a:gd name="connsiteX0" fmla="*/ 7 w 10007"/>
              <a:gd name="connsiteY0" fmla="*/ 5336 h 11928"/>
              <a:gd name="connsiteX1" fmla="*/ 0 w 10007"/>
              <a:gd name="connsiteY1" fmla="*/ 7250 h 11928"/>
              <a:gd name="connsiteX2" fmla="*/ 1430 w 10007"/>
              <a:gd name="connsiteY2" fmla="*/ 8234 h 11928"/>
              <a:gd name="connsiteX3" fmla="*/ 10007 w 10007"/>
              <a:gd name="connsiteY3" fmla="*/ 11928 h 11928"/>
              <a:gd name="connsiteX4" fmla="*/ 10007 w 10007"/>
              <a:gd name="connsiteY4" fmla="*/ 0 h 11928"/>
              <a:gd name="connsiteX5" fmla="*/ 7 w 10007"/>
              <a:gd name="connsiteY5" fmla="*/ 5336 h 11928"/>
              <a:gd name="connsiteX0" fmla="*/ 7 w 10007"/>
              <a:gd name="connsiteY0" fmla="*/ 5336 h 11928"/>
              <a:gd name="connsiteX1" fmla="*/ 0 w 10007"/>
              <a:gd name="connsiteY1" fmla="*/ 7250 h 11928"/>
              <a:gd name="connsiteX2" fmla="*/ 1430 w 10007"/>
              <a:gd name="connsiteY2" fmla="*/ 8234 h 11928"/>
              <a:gd name="connsiteX3" fmla="*/ 10007 w 10007"/>
              <a:gd name="connsiteY3" fmla="*/ 11928 h 11928"/>
              <a:gd name="connsiteX4" fmla="*/ 10007 w 10007"/>
              <a:gd name="connsiteY4" fmla="*/ 0 h 11928"/>
              <a:gd name="connsiteX5" fmla="*/ 7 w 10007"/>
              <a:gd name="connsiteY5" fmla="*/ 5336 h 11928"/>
              <a:gd name="connsiteX0" fmla="*/ 7 w 10007"/>
              <a:gd name="connsiteY0" fmla="*/ 5336 h 11928"/>
              <a:gd name="connsiteX1" fmla="*/ 0 w 10007"/>
              <a:gd name="connsiteY1" fmla="*/ 7250 h 11928"/>
              <a:gd name="connsiteX2" fmla="*/ 2344 w 10007"/>
              <a:gd name="connsiteY2" fmla="*/ 8389 h 11928"/>
              <a:gd name="connsiteX3" fmla="*/ 10007 w 10007"/>
              <a:gd name="connsiteY3" fmla="*/ 11928 h 11928"/>
              <a:gd name="connsiteX4" fmla="*/ 10007 w 10007"/>
              <a:gd name="connsiteY4" fmla="*/ 0 h 11928"/>
              <a:gd name="connsiteX5" fmla="*/ 7 w 10007"/>
              <a:gd name="connsiteY5" fmla="*/ 5336 h 11928"/>
              <a:gd name="connsiteX0" fmla="*/ 7 w 10007"/>
              <a:gd name="connsiteY0" fmla="*/ 5336 h 11928"/>
              <a:gd name="connsiteX1" fmla="*/ 0 w 10007"/>
              <a:gd name="connsiteY1" fmla="*/ 7250 h 11928"/>
              <a:gd name="connsiteX2" fmla="*/ 2344 w 10007"/>
              <a:gd name="connsiteY2" fmla="*/ 8389 h 11928"/>
              <a:gd name="connsiteX3" fmla="*/ 10007 w 10007"/>
              <a:gd name="connsiteY3" fmla="*/ 11928 h 11928"/>
              <a:gd name="connsiteX4" fmla="*/ 10007 w 10007"/>
              <a:gd name="connsiteY4" fmla="*/ 0 h 11928"/>
              <a:gd name="connsiteX5" fmla="*/ 7 w 10007"/>
              <a:gd name="connsiteY5" fmla="*/ 5336 h 11928"/>
              <a:gd name="connsiteX0" fmla="*/ 7 w 10007"/>
              <a:gd name="connsiteY0" fmla="*/ 5336 h 11928"/>
              <a:gd name="connsiteX1" fmla="*/ 0 w 10007"/>
              <a:gd name="connsiteY1" fmla="*/ 7250 h 11928"/>
              <a:gd name="connsiteX2" fmla="*/ 2344 w 10007"/>
              <a:gd name="connsiteY2" fmla="*/ 8389 h 11928"/>
              <a:gd name="connsiteX3" fmla="*/ 10007 w 10007"/>
              <a:gd name="connsiteY3" fmla="*/ 11928 h 11928"/>
              <a:gd name="connsiteX4" fmla="*/ 10007 w 10007"/>
              <a:gd name="connsiteY4" fmla="*/ 0 h 11928"/>
              <a:gd name="connsiteX5" fmla="*/ 7 w 10007"/>
              <a:gd name="connsiteY5" fmla="*/ 5336 h 11928"/>
              <a:gd name="connsiteX0" fmla="*/ 7 w 10007"/>
              <a:gd name="connsiteY0" fmla="*/ 5336 h 11928"/>
              <a:gd name="connsiteX1" fmla="*/ 0 w 10007"/>
              <a:gd name="connsiteY1" fmla="*/ 7250 h 11928"/>
              <a:gd name="connsiteX2" fmla="*/ 2344 w 10007"/>
              <a:gd name="connsiteY2" fmla="*/ 8389 h 11928"/>
              <a:gd name="connsiteX3" fmla="*/ 10007 w 10007"/>
              <a:gd name="connsiteY3" fmla="*/ 11928 h 11928"/>
              <a:gd name="connsiteX4" fmla="*/ 10007 w 10007"/>
              <a:gd name="connsiteY4" fmla="*/ 0 h 11928"/>
              <a:gd name="connsiteX5" fmla="*/ 7 w 10007"/>
              <a:gd name="connsiteY5" fmla="*/ 5336 h 1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7" h="11928">
                <a:moveTo>
                  <a:pt x="7" y="5336"/>
                </a:moveTo>
                <a:cubicBezTo>
                  <a:pt x="-4" y="5588"/>
                  <a:pt x="13" y="7239"/>
                  <a:pt x="0" y="7250"/>
                </a:cubicBezTo>
                <a:cubicBezTo>
                  <a:pt x="432" y="8301"/>
                  <a:pt x="657" y="8753"/>
                  <a:pt x="2344" y="8389"/>
                </a:cubicBezTo>
                <a:cubicBezTo>
                  <a:pt x="4143" y="8001"/>
                  <a:pt x="8432" y="3728"/>
                  <a:pt x="10007" y="11928"/>
                </a:cubicBezTo>
                <a:lnTo>
                  <a:pt x="10007" y="0"/>
                </a:lnTo>
                <a:cubicBezTo>
                  <a:pt x="2352" y="8388"/>
                  <a:pt x="405" y="6135"/>
                  <a:pt x="7" y="5336"/>
                </a:cubicBezTo>
                <a:close/>
              </a:path>
            </a:pathLst>
          </a:custGeom>
          <a:solidFill>
            <a:schemeClr val="accent1"/>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12" name="Freeform 13"/>
          <p:cNvSpPr>
            <a:spLocks/>
          </p:cNvSpPr>
          <p:nvPr/>
        </p:nvSpPr>
        <p:spPr bwMode="auto">
          <a:xfrm flipH="1">
            <a:off x="0" y="2517957"/>
            <a:ext cx="12192000" cy="1988626"/>
          </a:xfrm>
          <a:custGeom>
            <a:avLst/>
            <a:gdLst>
              <a:gd name="T0" fmla="*/ 3168 w 3168"/>
              <a:gd name="T1" fmla="*/ 153 h 689"/>
              <a:gd name="T2" fmla="*/ 3168 w 3168"/>
              <a:gd name="T3" fmla="*/ 0 h 689"/>
              <a:gd name="T4" fmla="*/ 0 w 3168"/>
              <a:gd name="T5" fmla="*/ 402 h 689"/>
              <a:gd name="T6" fmla="*/ 0 w 3168"/>
              <a:gd name="T7" fmla="*/ 494 h 689"/>
              <a:gd name="T8" fmla="*/ 3168 w 3168"/>
              <a:gd name="T9" fmla="*/ 153 h 689"/>
            </a:gdLst>
            <a:ahLst/>
            <a:cxnLst>
              <a:cxn ang="0">
                <a:pos x="T0" y="T1"/>
              </a:cxn>
              <a:cxn ang="0">
                <a:pos x="T2" y="T3"/>
              </a:cxn>
              <a:cxn ang="0">
                <a:pos x="T4" y="T5"/>
              </a:cxn>
              <a:cxn ang="0">
                <a:pos x="T6" y="T7"/>
              </a:cxn>
              <a:cxn ang="0">
                <a:pos x="T8" y="T9"/>
              </a:cxn>
            </a:cxnLst>
            <a:rect l="0" t="0" r="r" b="b"/>
            <a:pathLst>
              <a:path w="3168" h="689">
                <a:moveTo>
                  <a:pt x="3168" y="153"/>
                </a:moveTo>
                <a:cubicBezTo>
                  <a:pt x="3168" y="0"/>
                  <a:pt x="3168" y="0"/>
                  <a:pt x="3168" y="0"/>
                </a:cubicBezTo>
                <a:cubicBezTo>
                  <a:pt x="1546" y="681"/>
                  <a:pt x="251" y="456"/>
                  <a:pt x="0" y="402"/>
                </a:cubicBezTo>
                <a:cubicBezTo>
                  <a:pt x="0" y="494"/>
                  <a:pt x="0" y="494"/>
                  <a:pt x="0" y="494"/>
                </a:cubicBezTo>
                <a:cubicBezTo>
                  <a:pt x="126" y="545"/>
                  <a:pt x="743" y="689"/>
                  <a:pt x="3168" y="153"/>
                </a:cubicBezTo>
                <a:close/>
              </a:path>
            </a:pathLst>
          </a:custGeom>
          <a:solidFill>
            <a:schemeClr val="accent1">
              <a:lumMod val="40000"/>
              <a:lumOff val="60000"/>
            </a:schemeClr>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grpSp>
        <p:nvGrpSpPr>
          <p:cNvPr id="3" name="Group 2"/>
          <p:cNvGrpSpPr/>
          <p:nvPr userDrawn="1"/>
        </p:nvGrpSpPr>
        <p:grpSpPr>
          <a:xfrm>
            <a:off x="9766300" y="1636"/>
            <a:ext cx="2425700" cy="1839864"/>
            <a:chOff x="7870063" y="1636"/>
            <a:chExt cx="4321937" cy="1518343"/>
          </a:xfrm>
        </p:grpSpPr>
        <p:sp>
          <p:nvSpPr>
            <p:cNvPr id="7" name="Freeform 8"/>
            <p:cNvSpPr>
              <a:spLocks/>
            </p:cNvSpPr>
            <p:nvPr/>
          </p:nvSpPr>
          <p:spPr bwMode="auto">
            <a:xfrm flipH="1">
              <a:off x="7870063" y="1636"/>
              <a:ext cx="4321937" cy="1518343"/>
            </a:xfrm>
            <a:custGeom>
              <a:avLst/>
              <a:gdLst>
                <a:gd name="T0" fmla="*/ 1096 w 1123"/>
                <a:gd name="T1" fmla="*/ 218 h 526"/>
                <a:gd name="T2" fmla="*/ 962 w 1123"/>
                <a:gd name="T3" fmla="*/ 0 h 526"/>
                <a:gd name="T4" fmla="*/ 931 w 1123"/>
                <a:gd name="T5" fmla="*/ 0 h 526"/>
                <a:gd name="T6" fmla="*/ 1068 w 1123"/>
                <a:gd name="T7" fmla="*/ 208 h 526"/>
                <a:gd name="T8" fmla="*/ 692 w 1123"/>
                <a:gd name="T9" fmla="*/ 396 h 526"/>
                <a:gd name="T10" fmla="*/ 0 w 1123"/>
                <a:gd name="T11" fmla="*/ 515 h 526"/>
                <a:gd name="T12" fmla="*/ 0 w 1123"/>
                <a:gd name="T13" fmla="*/ 526 h 526"/>
                <a:gd name="T14" fmla="*/ 720 w 1123"/>
                <a:gd name="T15" fmla="*/ 417 h 526"/>
                <a:gd name="T16" fmla="*/ 1096 w 1123"/>
                <a:gd name="T17" fmla="*/ 21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3" h="526">
                  <a:moveTo>
                    <a:pt x="1096" y="218"/>
                  </a:moveTo>
                  <a:cubicBezTo>
                    <a:pt x="1123" y="126"/>
                    <a:pt x="1027" y="44"/>
                    <a:pt x="962" y="0"/>
                  </a:cubicBezTo>
                  <a:cubicBezTo>
                    <a:pt x="931" y="0"/>
                    <a:pt x="931" y="0"/>
                    <a:pt x="931" y="0"/>
                  </a:cubicBezTo>
                  <a:cubicBezTo>
                    <a:pt x="995" y="41"/>
                    <a:pt x="1096" y="120"/>
                    <a:pt x="1068" y="208"/>
                  </a:cubicBezTo>
                  <a:cubicBezTo>
                    <a:pt x="1040" y="297"/>
                    <a:pt x="936" y="387"/>
                    <a:pt x="692" y="396"/>
                  </a:cubicBezTo>
                  <a:cubicBezTo>
                    <a:pt x="400" y="407"/>
                    <a:pt x="91" y="488"/>
                    <a:pt x="0" y="515"/>
                  </a:cubicBezTo>
                  <a:cubicBezTo>
                    <a:pt x="0" y="526"/>
                    <a:pt x="0" y="526"/>
                    <a:pt x="0" y="526"/>
                  </a:cubicBezTo>
                  <a:cubicBezTo>
                    <a:pt x="100" y="499"/>
                    <a:pt x="432" y="428"/>
                    <a:pt x="720" y="417"/>
                  </a:cubicBezTo>
                  <a:cubicBezTo>
                    <a:pt x="964" y="407"/>
                    <a:pt x="1068" y="312"/>
                    <a:pt x="1096" y="218"/>
                  </a:cubicBezTo>
                  <a:close/>
                </a:path>
              </a:pathLst>
            </a:custGeom>
            <a:solidFill>
              <a:schemeClr val="accent1"/>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9" name="Freeform 10"/>
            <p:cNvSpPr>
              <a:spLocks/>
            </p:cNvSpPr>
            <p:nvPr/>
          </p:nvSpPr>
          <p:spPr bwMode="auto">
            <a:xfrm flipH="1">
              <a:off x="7974324" y="1636"/>
              <a:ext cx="4217676" cy="1486584"/>
            </a:xfrm>
            <a:custGeom>
              <a:avLst/>
              <a:gdLst>
                <a:gd name="T0" fmla="*/ 1068 w 1096"/>
                <a:gd name="T1" fmla="*/ 208 h 515"/>
                <a:gd name="T2" fmla="*/ 931 w 1096"/>
                <a:gd name="T3" fmla="*/ 0 h 515"/>
                <a:gd name="T4" fmla="*/ 0 w 1096"/>
                <a:gd name="T5" fmla="*/ 0 h 515"/>
                <a:gd name="T6" fmla="*/ 0 w 1096"/>
                <a:gd name="T7" fmla="*/ 515 h 515"/>
                <a:gd name="T8" fmla="*/ 692 w 1096"/>
                <a:gd name="T9" fmla="*/ 396 h 515"/>
                <a:gd name="T10" fmla="*/ 1068 w 1096"/>
                <a:gd name="T11" fmla="*/ 208 h 515"/>
              </a:gdLst>
              <a:ahLst/>
              <a:cxnLst>
                <a:cxn ang="0">
                  <a:pos x="T0" y="T1"/>
                </a:cxn>
                <a:cxn ang="0">
                  <a:pos x="T2" y="T3"/>
                </a:cxn>
                <a:cxn ang="0">
                  <a:pos x="T4" y="T5"/>
                </a:cxn>
                <a:cxn ang="0">
                  <a:pos x="T6" y="T7"/>
                </a:cxn>
                <a:cxn ang="0">
                  <a:pos x="T8" y="T9"/>
                </a:cxn>
                <a:cxn ang="0">
                  <a:pos x="T10" y="T11"/>
                </a:cxn>
              </a:cxnLst>
              <a:rect l="0" t="0" r="r" b="b"/>
              <a:pathLst>
                <a:path w="1096" h="515">
                  <a:moveTo>
                    <a:pt x="1068" y="208"/>
                  </a:moveTo>
                  <a:cubicBezTo>
                    <a:pt x="1096" y="120"/>
                    <a:pt x="995" y="41"/>
                    <a:pt x="931" y="0"/>
                  </a:cubicBezTo>
                  <a:cubicBezTo>
                    <a:pt x="0" y="0"/>
                    <a:pt x="0" y="0"/>
                    <a:pt x="0" y="0"/>
                  </a:cubicBezTo>
                  <a:cubicBezTo>
                    <a:pt x="0" y="515"/>
                    <a:pt x="0" y="515"/>
                    <a:pt x="0" y="515"/>
                  </a:cubicBezTo>
                  <a:cubicBezTo>
                    <a:pt x="91" y="488"/>
                    <a:pt x="400" y="407"/>
                    <a:pt x="692" y="396"/>
                  </a:cubicBezTo>
                  <a:cubicBezTo>
                    <a:pt x="936" y="387"/>
                    <a:pt x="1040" y="297"/>
                    <a:pt x="1068" y="208"/>
                  </a:cubicBezTo>
                  <a:close/>
                </a:path>
              </a:pathLst>
            </a:custGeom>
            <a:solidFill>
              <a:schemeClr val="bg1"/>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grpSp>
      <p:sp>
        <p:nvSpPr>
          <p:cNvPr id="2" name="Title 1">
            <a:extLst>
              <a:ext uri="{FF2B5EF4-FFF2-40B4-BE49-F238E27FC236}">
                <a16:creationId xmlns:a16="http://schemas.microsoft.com/office/drawing/2014/main" id="{EB3A56D4-2403-4E18-8D54-0A8E409DC8E5}"/>
              </a:ext>
            </a:extLst>
          </p:cNvPr>
          <p:cNvSpPr>
            <a:spLocks noGrp="1"/>
          </p:cNvSpPr>
          <p:nvPr userDrawn="1">
            <p:ph type="ctrTitle"/>
          </p:nvPr>
        </p:nvSpPr>
        <p:spPr>
          <a:xfrm>
            <a:off x="317499" y="5466612"/>
            <a:ext cx="10843419" cy="782638"/>
          </a:xfrm>
        </p:spPr>
        <p:txBody>
          <a:bodyPr lIns="0" anchor="b">
            <a:noAutofit/>
          </a:bodyPr>
          <a:lstStyle>
            <a:lvl1pPr algn="l">
              <a:defRPr sz="4400" b="1">
                <a:solidFill>
                  <a:schemeClr val="accent1"/>
                </a:solidFill>
              </a:defRPr>
            </a:lvl1pPr>
          </a:lstStyle>
          <a:p>
            <a:r>
              <a:rPr lang="en-US" dirty="0"/>
              <a:t>Click to edit Master title style</a:t>
            </a:r>
          </a:p>
        </p:txBody>
      </p:sp>
      <p:pic>
        <p:nvPicPr>
          <p:cNvPr id="2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59800" y="-176043"/>
            <a:ext cx="1402238" cy="1402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400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9292A-D562-4400-9A44-4AEDD6897F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D61AD7-6C85-4D6D-9C77-024C4BA3385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CDF598-783B-458B-98AD-47B63B5FA9F6}"/>
              </a:ext>
            </a:extLst>
          </p:cNvPr>
          <p:cNvSpPr>
            <a:spLocks noGrp="1"/>
          </p:cNvSpPr>
          <p:nvPr>
            <p:ph type="dt" sz="half" idx="10"/>
          </p:nvPr>
        </p:nvSpPr>
        <p:spPr/>
        <p:txBody>
          <a:bodyPr/>
          <a:lstStyle/>
          <a:p>
            <a:fld id="{BA0A95CA-391D-4E42-9970-4EF57688D379}" type="datetimeFigureOut">
              <a:rPr lang="en-US" smtClean="0"/>
              <a:t>8/11/20</a:t>
            </a:fld>
            <a:endParaRPr lang="en-US" dirty="0"/>
          </a:p>
        </p:txBody>
      </p:sp>
      <p:sp>
        <p:nvSpPr>
          <p:cNvPr id="5" name="Footer Placeholder 4">
            <a:extLst>
              <a:ext uri="{FF2B5EF4-FFF2-40B4-BE49-F238E27FC236}">
                <a16:creationId xmlns:a16="http://schemas.microsoft.com/office/drawing/2014/main" id="{2609AF61-72A6-4643-B028-BDBB9489098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7D53E4-CCAB-4C3C-9050-7ED253470390}"/>
              </a:ext>
            </a:extLst>
          </p:cNvPr>
          <p:cNvSpPr>
            <a:spLocks noGrp="1"/>
          </p:cNvSpPr>
          <p:nvPr>
            <p:ph type="sldNum" sz="quarter" idx="12"/>
          </p:nvPr>
        </p:nvSpPr>
        <p:spPr/>
        <p:txBody>
          <a:bodyPr/>
          <a:lstStyle/>
          <a:p>
            <a:fld id="{0989F2BC-8596-456E-8FDE-C2EE8B5BC767}" type="slidenum">
              <a:rPr lang="en-US" smtClean="0"/>
              <a:t>‹#›</a:t>
            </a:fld>
            <a:endParaRPr lang="en-US" dirty="0"/>
          </a:p>
        </p:txBody>
      </p:sp>
    </p:spTree>
    <p:extLst>
      <p:ext uri="{BB962C8B-B14F-4D97-AF65-F5344CB8AC3E}">
        <p14:creationId xmlns:p14="http://schemas.microsoft.com/office/powerpoint/2010/main" val="22187582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grpSp>
        <p:nvGrpSpPr>
          <p:cNvPr id="14" name="Group 13"/>
          <p:cNvGrpSpPr/>
          <p:nvPr userDrawn="1"/>
        </p:nvGrpSpPr>
        <p:grpSpPr>
          <a:xfrm>
            <a:off x="-12700" y="0"/>
            <a:ext cx="4728439" cy="6875413"/>
            <a:chOff x="-12700" y="12700"/>
            <a:chExt cx="5194300" cy="7531100"/>
          </a:xfrm>
          <a:solidFill>
            <a:schemeClr val="accent1"/>
          </a:solidFill>
        </p:grpSpPr>
        <p:sp>
          <p:nvSpPr>
            <p:cNvPr id="15" name="Freeform 14"/>
            <p:cNvSpPr/>
            <p:nvPr/>
          </p:nvSpPr>
          <p:spPr>
            <a:xfrm>
              <a:off x="-12700" y="3505200"/>
              <a:ext cx="2146300" cy="4025900"/>
            </a:xfrm>
            <a:custGeom>
              <a:avLst/>
              <a:gdLst>
                <a:gd name="connsiteX0" fmla="*/ 0 w 2146300"/>
                <a:gd name="connsiteY0" fmla="*/ 965200 h 4025900"/>
                <a:gd name="connsiteX1" fmla="*/ 12700 w 2146300"/>
                <a:gd name="connsiteY1" fmla="*/ 0 h 4025900"/>
                <a:gd name="connsiteX2" fmla="*/ 2146300 w 2146300"/>
                <a:gd name="connsiteY2" fmla="*/ 4025900 h 4025900"/>
                <a:gd name="connsiteX3" fmla="*/ 1651000 w 2146300"/>
                <a:gd name="connsiteY3" fmla="*/ 4025900 h 4025900"/>
                <a:gd name="connsiteX4" fmla="*/ 0 w 2146300"/>
                <a:gd name="connsiteY4" fmla="*/ 965200 h 402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6300" h="4025900">
                  <a:moveTo>
                    <a:pt x="0" y="965200"/>
                  </a:moveTo>
                  <a:lnTo>
                    <a:pt x="12700" y="0"/>
                  </a:lnTo>
                  <a:lnTo>
                    <a:pt x="2146300" y="4025900"/>
                  </a:lnTo>
                  <a:lnTo>
                    <a:pt x="1651000" y="4025900"/>
                  </a:lnTo>
                  <a:lnTo>
                    <a:pt x="0" y="965200"/>
                  </a:lnTo>
                  <a:close/>
                </a:path>
              </a:pathLst>
            </a:cu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100" dirty="0">
                <a:solidFill>
                  <a:schemeClr val="tx1"/>
                </a:solidFill>
              </a:endParaRPr>
            </a:p>
          </p:txBody>
        </p:sp>
        <p:sp>
          <p:nvSpPr>
            <p:cNvPr id="16" name="Freeform 15"/>
            <p:cNvSpPr/>
            <p:nvPr/>
          </p:nvSpPr>
          <p:spPr>
            <a:xfrm>
              <a:off x="0" y="12700"/>
              <a:ext cx="5181600" cy="7531100"/>
            </a:xfrm>
            <a:custGeom>
              <a:avLst/>
              <a:gdLst>
                <a:gd name="connsiteX0" fmla="*/ 0 w 5181600"/>
                <a:gd name="connsiteY0" fmla="*/ 2565400 h 7531100"/>
                <a:gd name="connsiteX1" fmla="*/ 0 w 5181600"/>
                <a:gd name="connsiteY1" fmla="*/ 0 h 7531100"/>
                <a:gd name="connsiteX2" fmla="*/ 1181100 w 5181600"/>
                <a:gd name="connsiteY2" fmla="*/ 0 h 7531100"/>
                <a:gd name="connsiteX3" fmla="*/ 5181600 w 5181600"/>
                <a:gd name="connsiteY3" fmla="*/ 7518400 h 7531100"/>
                <a:gd name="connsiteX4" fmla="*/ 2641600 w 5181600"/>
                <a:gd name="connsiteY4" fmla="*/ 7531100 h 7531100"/>
                <a:gd name="connsiteX5" fmla="*/ 0 w 5181600"/>
                <a:gd name="connsiteY5" fmla="*/ 2565400 h 7531100"/>
                <a:gd name="connsiteX0" fmla="*/ 0 w 5181600"/>
                <a:gd name="connsiteY0" fmla="*/ 2565400 h 7531100"/>
                <a:gd name="connsiteX1" fmla="*/ 0 w 5181600"/>
                <a:gd name="connsiteY1" fmla="*/ 0 h 7531100"/>
                <a:gd name="connsiteX2" fmla="*/ 1181100 w 5181600"/>
                <a:gd name="connsiteY2" fmla="*/ 0 h 7531100"/>
                <a:gd name="connsiteX3" fmla="*/ 5181600 w 5181600"/>
                <a:gd name="connsiteY3" fmla="*/ 7528645 h 7531100"/>
                <a:gd name="connsiteX4" fmla="*/ 2641600 w 5181600"/>
                <a:gd name="connsiteY4" fmla="*/ 7531100 h 7531100"/>
                <a:gd name="connsiteX5" fmla="*/ 0 w 5181600"/>
                <a:gd name="connsiteY5" fmla="*/ 2565400 h 753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81600" h="7531100">
                  <a:moveTo>
                    <a:pt x="0" y="2565400"/>
                  </a:moveTo>
                  <a:lnTo>
                    <a:pt x="0" y="0"/>
                  </a:lnTo>
                  <a:lnTo>
                    <a:pt x="1181100" y="0"/>
                  </a:lnTo>
                  <a:lnTo>
                    <a:pt x="5181600" y="7528645"/>
                  </a:lnTo>
                  <a:lnTo>
                    <a:pt x="2641600" y="7531100"/>
                  </a:lnTo>
                  <a:lnTo>
                    <a:pt x="0" y="2565400"/>
                  </a:lnTo>
                  <a:close/>
                </a:path>
              </a:pathLst>
            </a:custGeom>
            <a:solidFill>
              <a:srgbClr val="00133A"/>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100" dirty="0">
                <a:solidFill>
                  <a:schemeClr val="tx1"/>
                </a:solidFill>
              </a:endParaRPr>
            </a:p>
          </p:txBody>
        </p:sp>
        <p:sp>
          <p:nvSpPr>
            <p:cNvPr id="17" name="Freeform 16"/>
            <p:cNvSpPr/>
            <p:nvPr/>
          </p:nvSpPr>
          <p:spPr>
            <a:xfrm>
              <a:off x="1663700" y="25400"/>
              <a:ext cx="3186811" cy="5492749"/>
            </a:xfrm>
            <a:custGeom>
              <a:avLst/>
              <a:gdLst>
                <a:gd name="connsiteX0" fmla="*/ 0 w 2171700"/>
                <a:gd name="connsiteY0" fmla="*/ 0 h 3657600"/>
                <a:gd name="connsiteX1" fmla="*/ 215900 w 2171700"/>
                <a:gd name="connsiteY1" fmla="*/ 0 h 3657600"/>
                <a:gd name="connsiteX2" fmla="*/ 2171700 w 2171700"/>
                <a:gd name="connsiteY2" fmla="*/ 3657600 h 3657600"/>
                <a:gd name="connsiteX3" fmla="*/ 1917700 w 2171700"/>
                <a:gd name="connsiteY3" fmla="*/ 3632200 h 3657600"/>
                <a:gd name="connsiteX4" fmla="*/ 0 w 2171700"/>
                <a:gd name="connsiteY4" fmla="*/ 0 h 365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1700" h="3657600">
                  <a:moveTo>
                    <a:pt x="0" y="0"/>
                  </a:moveTo>
                  <a:lnTo>
                    <a:pt x="215900" y="0"/>
                  </a:lnTo>
                  <a:lnTo>
                    <a:pt x="2171700" y="3657600"/>
                  </a:lnTo>
                  <a:lnTo>
                    <a:pt x="1917700" y="3632200"/>
                  </a:lnTo>
                  <a:lnTo>
                    <a:pt x="0" y="0"/>
                  </a:lnTo>
                  <a:close/>
                </a:path>
              </a:pathLst>
            </a:custGeom>
            <a:solidFill>
              <a:srgbClr val="0070C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100" dirty="0">
                <a:solidFill>
                  <a:schemeClr val="tx1"/>
                </a:solidFill>
              </a:endParaRPr>
            </a:p>
          </p:txBody>
        </p:sp>
        <p:sp>
          <p:nvSpPr>
            <p:cNvPr id="18" name="Freeform 17"/>
            <p:cNvSpPr/>
            <p:nvPr/>
          </p:nvSpPr>
          <p:spPr>
            <a:xfrm>
              <a:off x="2260600" y="25400"/>
              <a:ext cx="2171700" cy="3657600"/>
            </a:xfrm>
            <a:custGeom>
              <a:avLst/>
              <a:gdLst>
                <a:gd name="connsiteX0" fmla="*/ 0 w 2171700"/>
                <a:gd name="connsiteY0" fmla="*/ 0 h 3657600"/>
                <a:gd name="connsiteX1" fmla="*/ 215900 w 2171700"/>
                <a:gd name="connsiteY1" fmla="*/ 0 h 3657600"/>
                <a:gd name="connsiteX2" fmla="*/ 2171700 w 2171700"/>
                <a:gd name="connsiteY2" fmla="*/ 3657600 h 3657600"/>
                <a:gd name="connsiteX3" fmla="*/ 1917700 w 2171700"/>
                <a:gd name="connsiteY3" fmla="*/ 3632200 h 3657600"/>
                <a:gd name="connsiteX4" fmla="*/ 0 w 2171700"/>
                <a:gd name="connsiteY4" fmla="*/ 0 h 365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1700" h="3657600">
                  <a:moveTo>
                    <a:pt x="0" y="0"/>
                  </a:moveTo>
                  <a:lnTo>
                    <a:pt x="215900" y="0"/>
                  </a:lnTo>
                  <a:lnTo>
                    <a:pt x="2171700" y="3657600"/>
                  </a:lnTo>
                  <a:lnTo>
                    <a:pt x="1917700" y="3632200"/>
                  </a:lnTo>
                  <a:lnTo>
                    <a:pt x="0" y="0"/>
                  </a:lnTo>
                  <a:close/>
                </a:path>
              </a:pathLst>
            </a:custGeom>
            <a:solidFill>
              <a:srgbClr val="CC0066"/>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100" dirty="0">
                <a:solidFill>
                  <a:schemeClr val="tx1"/>
                </a:solidFill>
              </a:endParaRPr>
            </a:p>
          </p:txBody>
        </p:sp>
      </p:grpSp>
      <p:sp>
        <p:nvSpPr>
          <p:cNvPr id="8" name="Freeform 9"/>
          <p:cNvSpPr>
            <a:spLocks/>
          </p:cNvSpPr>
          <p:nvPr/>
        </p:nvSpPr>
        <p:spPr bwMode="auto">
          <a:xfrm flipH="1">
            <a:off x="0" y="1636"/>
            <a:ext cx="12192000" cy="4481738"/>
          </a:xfrm>
          <a:custGeom>
            <a:avLst/>
            <a:gdLst>
              <a:gd name="T0" fmla="*/ 3168 w 3168"/>
              <a:gd name="T1" fmla="*/ 872 h 1553"/>
              <a:gd name="T2" fmla="*/ 3168 w 3168"/>
              <a:gd name="T3" fmla="*/ 0 h 1553"/>
              <a:gd name="T4" fmla="*/ 962 w 3168"/>
              <a:gd name="T5" fmla="*/ 0 h 1553"/>
              <a:gd name="T6" fmla="*/ 1096 w 3168"/>
              <a:gd name="T7" fmla="*/ 218 h 1553"/>
              <a:gd name="T8" fmla="*/ 720 w 3168"/>
              <a:gd name="T9" fmla="*/ 417 h 1553"/>
              <a:gd name="T10" fmla="*/ 0 w 3168"/>
              <a:gd name="T11" fmla="*/ 526 h 1553"/>
              <a:gd name="T12" fmla="*/ 0 w 3168"/>
              <a:gd name="T13" fmla="*/ 1274 h 1553"/>
              <a:gd name="T14" fmla="*/ 3168 w 3168"/>
              <a:gd name="T15" fmla="*/ 872 h 15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68" h="1553">
                <a:moveTo>
                  <a:pt x="3168" y="872"/>
                </a:moveTo>
                <a:cubicBezTo>
                  <a:pt x="3168" y="0"/>
                  <a:pt x="3168" y="0"/>
                  <a:pt x="3168" y="0"/>
                </a:cubicBezTo>
                <a:cubicBezTo>
                  <a:pt x="962" y="0"/>
                  <a:pt x="962" y="0"/>
                  <a:pt x="962" y="0"/>
                </a:cubicBezTo>
                <a:cubicBezTo>
                  <a:pt x="1027" y="44"/>
                  <a:pt x="1123" y="126"/>
                  <a:pt x="1096" y="218"/>
                </a:cubicBezTo>
                <a:cubicBezTo>
                  <a:pt x="1068" y="312"/>
                  <a:pt x="964" y="407"/>
                  <a:pt x="720" y="417"/>
                </a:cubicBezTo>
                <a:cubicBezTo>
                  <a:pt x="432" y="428"/>
                  <a:pt x="100" y="499"/>
                  <a:pt x="0" y="526"/>
                </a:cubicBezTo>
                <a:cubicBezTo>
                  <a:pt x="0" y="1274"/>
                  <a:pt x="0" y="1274"/>
                  <a:pt x="0" y="1274"/>
                </a:cubicBezTo>
                <a:cubicBezTo>
                  <a:pt x="251" y="1328"/>
                  <a:pt x="1546" y="1553"/>
                  <a:pt x="3168" y="872"/>
                </a:cubicBezTo>
                <a:close/>
              </a:path>
            </a:pathLst>
          </a:custGeom>
          <a:noFill/>
          <a:ln w="1428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 name="Title 1">
            <a:extLst>
              <a:ext uri="{FF2B5EF4-FFF2-40B4-BE49-F238E27FC236}">
                <a16:creationId xmlns:a16="http://schemas.microsoft.com/office/drawing/2014/main" id="{EB3A56D4-2403-4E18-8D54-0A8E409DC8E5}"/>
              </a:ext>
            </a:extLst>
          </p:cNvPr>
          <p:cNvSpPr>
            <a:spLocks noGrp="1"/>
          </p:cNvSpPr>
          <p:nvPr userDrawn="1">
            <p:ph type="ctrTitle"/>
          </p:nvPr>
        </p:nvSpPr>
        <p:spPr>
          <a:xfrm>
            <a:off x="4422662" y="1851186"/>
            <a:ext cx="7289800" cy="782638"/>
          </a:xfrm>
        </p:spPr>
        <p:txBody>
          <a:bodyPr lIns="0" anchor="b">
            <a:noAutofit/>
          </a:bodyPr>
          <a:lstStyle>
            <a:lvl1pPr algn="l">
              <a:defRPr sz="4400" b="1">
                <a:solidFill>
                  <a:schemeClr val="accent1"/>
                </a:solidFill>
              </a:defRPr>
            </a:lvl1pPr>
          </a:lstStyle>
          <a:p>
            <a:r>
              <a:rPr lang="en-US" dirty="0"/>
              <a:t>Click to edit Master title style</a:t>
            </a:r>
          </a:p>
        </p:txBody>
      </p:sp>
      <p:pic>
        <p:nvPicPr>
          <p:cNvPr id="22"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45738" y="5494638"/>
            <a:ext cx="1274762" cy="1274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728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36" name="Picture 14" descr="\"/>
          <p:cNvPicPr>
            <a:picLocks noChangeArrowheads="1"/>
          </p:cNvPicPr>
          <p:nvPr userDrawn="1"/>
        </p:nvPicPr>
        <p:blipFill rotWithShape="1">
          <a:blip r:embed="rId2">
            <a:extLst>
              <a:ext uri="{28A0092B-C50C-407E-A947-70E740481C1C}">
                <a14:useLocalDpi xmlns:a14="http://schemas.microsoft.com/office/drawing/2010/main" val="0"/>
              </a:ext>
            </a:extLst>
          </a:blip>
          <a:srcRect t="32699" b="10586"/>
          <a:stretch/>
        </p:blipFill>
        <p:spPr bwMode="auto">
          <a:xfrm flipH="1">
            <a:off x="1" y="0"/>
            <a:ext cx="9604361" cy="3158749"/>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42"/>
          <p:cNvSpPr/>
          <p:nvPr userDrawn="1"/>
        </p:nvSpPr>
        <p:spPr>
          <a:xfrm>
            <a:off x="0" y="0"/>
            <a:ext cx="12191999" cy="6858000"/>
          </a:xfrm>
          <a:custGeom>
            <a:avLst/>
            <a:gdLst/>
            <a:ahLst/>
            <a:cxnLst/>
            <a:rect l="l" t="t" r="r" b="b"/>
            <a:pathLst>
              <a:path w="10058399" h="7543800">
                <a:moveTo>
                  <a:pt x="7922776" y="0"/>
                </a:moveTo>
                <a:lnTo>
                  <a:pt x="10058399" y="0"/>
                </a:lnTo>
                <a:lnTo>
                  <a:pt x="10058399" y="7543800"/>
                </a:lnTo>
                <a:lnTo>
                  <a:pt x="0" y="7543800"/>
                </a:lnTo>
                <a:lnTo>
                  <a:pt x="0" y="3174715"/>
                </a:lnTo>
                <a:lnTo>
                  <a:pt x="2419005" y="3174715"/>
                </a:lnTo>
                <a:lnTo>
                  <a:pt x="2740507" y="3174715"/>
                </a:lnTo>
                <a:lnTo>
                  <a:pt x="4949747" y="3174715"/>
                </a:lnTo>
                <a:cubicBezTo>
                  <a:pt x="5183807" y="3174715"/>
                  <a:pt x="5388182" y="3079671"/>
                  <a:pt x="5495265" y="2937353"/>
                </a:cubicBezTo>
                <a:lnTo>
                  <a:pt x="5495959" y="2937353"/>
                </a:lnTo>
                <a:close/>
              </a:path>
            </a:pathLst>
          </a:cu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100" dirty="0">
              <a:solidFill>
                <a:schemeClr val="tx1"/>
              </a:solidFill>
            </a:endParaRPr>
          </a:p>
        </p:txBody>
      </p:sp>
      <p:sp>
        <p:nvSpPr>
          <p:cNvPr id="31" name="Rounded Rectangle 11"/>
          <p:cNvSpPr/>
          <p:nvPr userDrawn="1"/>
        </p:nvSpPr>
        <p:spPr>
          <a:xfrm>
            <a:off x="8173596" y="1"/>
            <a:ext cx="2614547" cy="1755947"/>
          </a:xfrm>
          <a:custGeom>
            <a:avLst/>
            <a:gdLst/>
            <a:ahLst/>
            <a:cxnLst/>
            <a:rect l="l" t="t" r="r" b="b"/>
            <a:pathLst>
              <a:path w="2610584" h="2337715">
                <a:moveTo>
                  <a:pt x="1931401" y="0"/>
                </a:moveTo>
                <a:lnTo>
                  <a:pt x="2610584" y="0"/>
                </a:lnTo>
                <a:lnTo>
                  <a:pt x="823587" y="2162933"/>
                </a:lnTo>
                <a:lnTo>
                  <a:pt x="823076" y="2162933"/>
                </a:lnTo>
                <a:cubicBezTo>
                  <a:pt x="744225" y="2267729"/>
                  <a:pt x="593732" y="2337715"/>
                  <a:pt x="421381" y="2337715"/>
                </a:cubicBezTo>
                <a:lnTo>
                  <a:pt x="0" y="2337715"/>
                </a:lnTo>
                <a:close/>
              </a:path>
            </a:pathLst>
          </a:custGeom>
          <a:solidFill>
            <a:schemeClr val="accent5">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100" dirty="0">
              <a:solidFill>
                <a:schemeClr val="tx1"/>
              </a:solidFill>
            </a:endParaRPr>
          </a:p>
        </p:txBody>
      </p:sp>
      <p:sp>
        <p:nvSpPr>
          <p:cNvPr id="32" name="Rounded Rectangle 11"/>
          <p:cNvSpPr/>
          <p:nvPr userDrawn="1"/>
        </p:nvSpPr>
        <p:spPr>
          <a:xfrm>
            <a:off x="7237742" y="0"/>
            <a:ext cx="3164344" cy="2125195"/>
          </a:xfrm>
          <a:custGeom>
            <a:avLst/>
            <a:gdLst/>
            <a:ahLst/>
            <a:cxnLst/>
            <a:rect l="l" t="t" r="r" b="b"/>
            <a:pathLst>
              <a:path w="2610584" h="2337715">
                <a:moveTo>
                  <a:pt x="1931401" y="0"/>
                </a:moveTo>
                <a:lnTo>
                  <a:pt x="2610584" y="0"/>
                </a:lnTo>
                <a:lnTo>
                  <a:pt x="823587" y="2162933"/>
                </a:lnTo>
                <a:lnTo>
                  <a:pt x="823076" y="2162933"/>
                </a:lnTo>
                <a:cubicBezTo>
                  <a:pt x="744225" y="2267729"/>
                  <a:pt x="593732" y="2337715"/>
                  <a:pt x="421381" y="2337715"/>
                </a:cubicBezTo>
                <a:lnTo>
                  <a:pt x="0" y="2337715"/>
                </a:lnTo>
                <a:close/>
              </a:path>
            </a:pathLst>
          </a:cu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100" dirty="0">
              <a:solidFill>
                <a:schemeClr val="tx1"/>
              </a:solidFill>
            </a:endParaRPr>
          </a:p>
        </p:txBody>
      </p:sp>
      <p:grpSp>
        <p:nvGrpSpPr>
          <p:cNvPr id="33" name="Group 32"/>
          <p:cNvGrpSpPr/>
          <p:nvPr userDrawn="1"/>
        </p:nvGrpSpPr>
        <p:grpSpPr>
          <a:xfrm>
            <a:off x="8819914" y="4967742"/>
            <a:ext cx="3372086" cy="1890256"/>
            <a:chOff x="6743217" y="5065986"/>
            <a:chExt cx="3315183" cy="2477812"/>
          </a:xfrm>
        </p:grpSpPr>
        <p:sp>
          <p:nvSpPr>
            <p:cNvPr id="34" name="Rounded Rectangle 11"/>
            <p:cNvSpPr/>
            <p:nvPr userDrawn="1"/>
          </p:nvSpPr>
          <p:spPr>
            <a:xfrm rot="10800000">
              <a:off x="6743217" y="5417944"/>
              <a:ext cx="3315183" cy="2125853"/>
            </a:xfrm>
            <a:custGeom>
              <a:avLst/>
              <a:gdLst>
                <a:gd name="connsiteX0" fmla="*/ 1456373 w 3645576"/>
                <a:gd name="connsiteY0" fmla="*/ 2337716 h 2337716"/>
                <a:gd name="connsiteX1" fmla="*/ 1333929 w 3645576"/>
                <a:gd name="connsiteY1" fmla="*/ 2337716 h 2337716"/>
                <a:gd name="connsiteX2" fmla="*/ 1034992 w 3645576"/>
                <a:gd name="connsiteY2" fmla="*/ 2337716 h 2337716"/>
                <a:gd name="connsiteX3" fmla="*/ 0 w 3645576"/>
                <a:gd name="connsiteY3" fmla="*/ 2337716 h 2337716"/>
                <a:gd name="connsiteX4" fmla="*/ 0 w 3645576"/>
                <a:gd name="connsiteY4" fmla="*/ 0 h 2337716"/>
                <a:gd name="connsiteX5" fmla="*/ 1333929 w 3645576"/>
                <a:gd name="connsiteY5" fmla="*/ 0 h 2337716"/>
                <a:gd name="connsiteX6" fmla="*/ 2966393 w 3645576"/>
                <a:gd name="connsiteY6" fmla="*/ 1 h 2337716"/>
                <a:gd name="connsiteX7" fmla="*/ 3645576 w 3645576"/>
                <a:gd name="connsiteY7" fmla="*/ 1 h 2337716"/>
                <a:gd name="connsiteX8" fmla="*/ 1858579 w 3645576"/>
                <a:gd name="connsiteY8" fmla="*/ 2162934 h 2337716"/>
                <a:gd name="connsiteX9" fmla="*/ 1858068 w 3645576"/>
                <a:gd name="connsiteY9" fmla="*/ 2162934 h 2337716"/>
                <a:gd name="connsiteX10" fmla="*/ 1456373 w 3645576"/>
                <a:gd name="connsiteY10" fmla="*/ 2337716 h 233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45576" h="2337716">
                  <a:moveTo>
                    <a:pt x="1456373" y="2337716"/>
                  </a:moveTo>
                  <a:lnTo>
                    <a:pt x="1333929" y="2337716"/>
                  </a:lnTo>
                  <a:lnTo>
                    <a:pt x="1034992" y="2337716"/>
                  </a:lnTo>
                  <a:lnTo>
                    <a:pt x="0" y="2337716"/>
                  </a:lnTo>
                  <a:lnTo>
                    <a:pt x="0" y="0"/>
                  </a:lnTo>
                  <a:lnTo>
                    <a:pt x="1333929" y="0"/>
                  </a:lnTo>
                  <a:lnTo>
                    <a:pt x="2966393" y="1"/>
                  </a:lnTo>
                  <a:lnTo>
                    <a:pt x="3645576" y="1"/>
                  </a:lnTo>
                  <a:lnTo>
                    <a:pt x="1858579" y="2162934"/>
                  </a:lnTo>
                  <a:lnTo>
                    <a:pt x="1858068" y="2162934"/>
                  </a:lnTo>
                  <a:cubicBezTo>
                    <a:pt x="1779217" y="2267730"/>
                    <a:pt x="1628724" y="2337716"/>
                    <a:pt x="1456373" y="2337716"/>
                  </a:cubicBezTo>
                  <a:close/>
                </a:path>
              </a:pathLst>
            </a:custGeom>
            <a:solidFill>
              <a:schemeClr val="accent5">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100" dirty="0">
                <a:solidFill>
                  <a:schemeClr val="tx1"/>
                </a:solidFill>
              </a:endParaRPr>
            </a:p>
          </p:txBody>
        </p:sp>
        <p:sp>
          <p:nvSpPr>
            <p:cNvPr id="35" name="Rounded Rectangle 11"/>
            <p:cNvSpPr/>
            <p:nvPr userDrawn="1"/>
          </p:nvSpPr>
          <p:spPr>
            <a:xfrm rot="10800000">
              <a:off x="7141794" y="5065986"/>
              <a:ext cx="2916606" cy="2477812"/>
            </a:xfrm>
            <a:custGeom>
              <a:avLst/>
              <a:gdLst/>
              <a:ahLst/>
              <a:cxnLst/>
              <a:rect l="l" t="t" r="r" b="b"/>
              <a:pathLst>
                <a:path w="2445929" h="2077947">
                  <a:moveTo>
                    <a:pt x="499992" y="2077947"/>
                  </a:moveTo>
                  <a:lnTo>
                    <a:pt x="391155" y="2077947"/>
                  </a:lnTo>
                  <a:lnTo>
                    <a:pt x="125436" y="2077947"/>
                  </a:lnTo>
                  <a:lnTo>
                    <a:pt x="0" y="2077947"/>
                  </a:lnTo>
                  <a:lnTo>
                    <a:pt x="0" y="0"/>
                  </a:lnTo>
                  <a:lnTo>
                    <a:pt x="391155" y="0"/>
                  </a:lnTo>
                  <a:lnTo>
                    <a:pt x="1842218" y="1"/>
                  </a:lnTo>
                  <a:lnTo>
                    <a:pt x="2445929" y="1"/>
                  </a:lnTo>
                  <a:lnTo>
                    <a:pt x="857505" y="1922587"/>
                  </a:lnTo>
                  <a:lnTo>
                    <a:pt x="857051" y="1922587"/>
                  </a:lnTo>
                  <a:cubicBezTo>
                    <a:pt x="786962" y="2015738"/>
                    <a:pt x="653191" y="2077947"/>
                    <a:pt x="499992" y="2077947"/>
                  </a:cubicBezTo>
                  <a:close/>
                </a:path>
              </a:pathLst>
            </a:cu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100" dirty="0">
                <a:solidFill>
                  <a:schemeClr val="tx1"/>
                </a:solidFill>
              </a:endParaRPr>
            </a:p>
          </p:txBody>
        </p:sp>
      </p:grpSp>
      <p:sp>
        <p:nvSpPr>
          <p:cNvPr id="8" name="Freeform 9"/>
          <p:cNvSpPr>
            <a:spLocks/>
          </p:cNvSpPr>
          <p:nvPr/>
        </p:nvSpPr>
        <p:spPr bwMode="auto">
          <a:xfrm flipH="1">
            <a:off x="0" y="1636"/>
            <a:ext cx="12192000" cy="4481738"/>
          </a:xfrm>
          <a:custGeom>
            <a:avLst/>
            <a:gdLst>
              <a:gd name="T0" fmla="*/ 3168 w 3168"/>
              <a:gd name="T1" fmla="*/ 872 h 1553"/>
              <a:gd name="T2" fmla="*/ 3168 w 3168"/>
              <a:gd name="T3" fmla="*/ 0 h 1553"/>
              <a:gd name="T4" fmla="*/ 962 w 3168"/>
              <a:gd name="T5" fmla="*/ 0 h 1553"/>
              <a:gd name="T6" fmla="*/ 1096 w 3168"/>
              <a:gd name="T7" fmla="*/ 218 h 1553"/>
              <a:gd name="T8" fmla="*/ 720 w 3168"/>
              <a:gd name="T9" fmla="*/ 417 h 1553"/>
              <a:gd name="T10" fmla="*/ 0 w 3168"/>
              <a:gd name="T11" fmla="*/ 526 h 1553"/>
              <a:gd name="T12" fmla="*/ 0 w 3168"/>
              <a:gd name="T13" fmla="*/ 1274 h 1553"/>
              <a:gd name="T14" fmla="*/ 3168 w 3168"/>
              <a:gd name="T15" fmla="*/ 872 h 15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68" h="1553">
                <a:moveTo>
                  <a:pt x="3168" y="872"/>
                </a:moveTo>
                <a:cubicBezTo>
                  <a:pt x="3168" y="0"/>
                  <a:pt x="3168" y="0"/>
                  <a:pt x="3168" y="0"/>
                </a:cubicBezTo>
                <a:cubicBezTo>
                  <a:pt x="962" y="0"/>
                  <a:pt x="962" y="0"/>
                  <a:pt x="962" y="0"/>
                </a:cubicBezTo>
                <a:cubicBezTo>
                  <a:pt x="1027" y="44"/>
                  <a:pt x="1123" y="126"/>
                  <a:pt x="1096" y="218"/>
                </a:cubicBezTo>
                <a:cubicBezTo>
                  <a:pt x="1068" y="312"/>
                  <a:pt x="964" y="407"/>
                  <a:pt x="720" y="417"/>
                </a:cubicBezTo>
                <a:cubicBezTo>
                  <a:pt x="432" y="428"/>
                  <a:pt x="100" y="499"/>
                  <a:pt x="0" y="526"/>
                </a:cubicBezTo>
                <a:cubicBezTo>
                  <a:pt x="0" y="1274"/>
                  <a:pt x="0" y="1274"/>
                  <a:pt x="0" y="1274"/>
                </a:cubicBezTo>
                <a:cubicBezTo>
                  <a:pt x="251" y="1328"/>
                  <a:pt x="1546" y="1553"/>
                  <a:pt x="3168" y="872"/>
                </a:cubicBezTo>
                <a:close/>
              </a:path>
            </a:pathLst>
          </a:custGeom>
          <a:noFill/>
          <a:ln w="1428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 name="Title 1">
            <a:extLst>
              <a:ext uri="{FF2B5EF4-FFF2-40B4-BE49-F238E27FC236}">
                <a16:creationId xmlns:a16="http://schemas.microsoft.com/office/drawing/2014/main" id="{EB3A56D4-2403-4E18-8D54-0A8E409DC8E5}"/>
              </a:ext>
            </a:extLst>
          </p:cNvPr>
          <p:cNvSpPr>
            <a:spLocks noGrp="1"/>
          </p:cNvSpPr>
          <p:nvPr userDrawn="1">
            <p:ph type="ctrTitle"/>
          </p:nvPr>
        </p:nvSpPr>
        <p:spPr>
          <a:xfrm>
            <a:off x="330200" y="3515863"/>
            <a:ext cx="7289800" cy="782638"/>
          </a:xfrm>
        </p:spPr>
        <p:txBody>
          <a:bodyPr lIns="0" anchor="b">
            <a:noAutofit/>
          </a:bodyPr>
          <a:lstStyle>
            <a:lvl1pPr algn="l">
              <a:defRPr sz="4400" b="1">
                <a:solidFill>
                  <a:schemeClr val="accent5"/>
                </a:solidFill>
              </a:defRPr>
            </a:lvl1pPr>
          </a:lstStyle>
          <a:p>
            <a:r>
              <a:rPr lang="en-US" dirty="0"/>
              <a:t>Click to edit Master title style</a:t>
            </a:r>
          </a:p>
        </p:txBody>
      </p:sp>
      <p:pic>
        <p:nvPicPr>
          <p:cNvPr id="22"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5276" y="5494638"/>
            <a:ext cx="1274762" cy="1274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9046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2" name="Rectangle 11"/>
          <p:cNvSpPr>
            <a:spLocks noChangeAspect="1"/>
          </p:cNvSpPr>
          <p:nvPr userDrawn="1"/>
        </p:nvSpPr>
        <p:spPr>
          <a:xfrm rot="5400000">
            <a:off x="-488125" y="473611"/>
            <a:ext cx="6867376" cy="5920154"/>
          </a:xfrm>
          <a:prstGeom prst="rect">
            <a:avLst/>
          </a:prstGeom>
          <a:blipFill dpi="0" rotWithShape="0">
            <a:blip r:embed="rId2"/>
            <a:srcRect/>
            <a:stretch>
              <a:fillRect l="-40446" r="-80648"/>
            </a:stretch>
          </a:bli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9"/>
          <p:cNvSpPr>
            <a:spLocks/>
          </p:cNvSpPr>
          <p:nvPr/>
        </p:nvSpPr>
        <p:spPr bwMode="auto">
          <a:xfrm flipH="1">
            <a:off x="0" y="1636"/>
            <a:ext cx="12192000" cy="4481738"/>
          </a:xfrm>
          <a:custGeom>
            <a:avLst/>
            <a:gdLst>
              <a:gd name="T0" fmla="*/ 3168 w 3168"/>
              <a:gd name="T1" fmla="*/ 872 h 1553"/>
              <a:gd name="T2" fmla="*/ 3168 w 3168"/>
              <a:gd name="T3" fmla="*/ 0 h 1553"/>
              <a:gd name="T4" fmla="*/ 962 w 3168"/>
              <a:gd name="T5" fmla="*/ 0 h 1553"/>
              <a:gd name="T6" fmla="*/ 1096 w 3168"/>
              <a:gd name="T7" fmla="*/ 218 h 1553"/>
              <a:gd name="T8" fmla="*/ 720 w 3168"/>
              <a:gd name="T9" fmla="*/ 417 h 1553"/>
              <a:gd name="T10" fmla="*/ 0 w 3168"/>
              <a:gd name="T11" fmla="*/ 526 h 1553"/>
              <a:gd name="T12" fmla="*/ 0 w 3168"/>
              <a:gd name="T13" fmla="*/ 1274 h 1553"/>
              <a:gd name="T14" fmla="*/ 3168 w 3168"/>
              <a:gd name="T15" fmla="*/ 872 h 15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68" h="1553">
                <a:moveTo>
                  <a:pt x="3168" y="872"/>
                </a:moveTo>
                <a:cubicBezTo>
                  <a:pt x="3168" y="0"/>
                  <a:pt x="3168" y="0"/>
                  <a:pt x="3168" y="0"/>
                </a:cubicBezTo>
                <a:cubicBezTo>
                  <a:pt x="962" y="0"/>
                  <a:pt x="962" y="0"/>
                  <a:pt x="962" y="0"/>
                </a:cubicBezTo>
                <a:cubicBezTo>
                  <a:pt x="1027" y="44"/>
                  <a:pt x="1123" y="126"/>
                  <a:pt x="1096" y="218"/>
                </a:cubicBezTo>
                <a:cubicBezTo>
                  <a:pt x="1068" y="312"/>
                  <a:pt x="964" y="407"/>
                  <a:pt x="720" y="417"/>
                </a:cubicBezTo>
                <a:cubicBezTo>
                  <a:pt x="432" y="428"/>
                  <a:pt x="100" y="499"/>
                  <a:pt x="0" y="526"/>
                </a:cubicBezTo>
                <a:cubicBezTo>
                  <a:pt x="0" y="1274"/>
                  <a:pt x="0" y="1274"/>
                  <a:pt x="0" y="1274"/>
                </a:cubicBezTo>
                <a:cubicBezTo>
                  <a:pt x="251" y="1328"/>
                  <a:pt x="1546" y="1553"/>
                  <a:pt x="3168" y="872"/>
                </a:cubicBezTo>
                <a:close/>
              </a:path>
            </a:pathLst>
          </a:custGeom>
          <a:noFill/>
          <a:ln w="1428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 name="Title 1">
            <a:extLst>
              <a:ext uri="{FF2B5EF4-FFF2-40B4-BE49-F238E27FC236}">
                <a16:creationId xmlns:a16="http://schemas.microsoft.com/office/drawing/2014/main" id="{EB3A56D4-2403-4E18-8D54-0A8E409DC8E5}"/>
              </a:ext>
            </a:extLst>
          </p:cNvPr>
          <p:cNvSpPr>
            <a:spLocks noGrp="1"/>
          </p:cNvSpPr>
          <p:nvPr userDrawn="1">
            <p:ph type="ctrTitle"/>
          </p:nvPr>
        </p:nvSpPr>
        <p:spPr>
          <a:xfrm>
            <a:off x="6313714" y="2182716"/>
            <a:ext cx="5442857" cy="782638"/>
          </a:xfrm>
        </p:spPr>
        <p:txBody>
          <a:bodyPr lIns="0" anchor="b">
            <a:noAutofit/>
          </a:bodyPr>
          <a:lstStyle>
            <a:lvl1pPr algn="l">
              <a:defRPr sz="4400" b="1">
                <a:solidFill>
                  <a:schemeClr val="accent5"/>
                </a:solidFill>
              </a:defRPr>
            </a:lvl1pPr>
          </a:lstStyle>
          <a:p>
            <a:r>
              <a:rPr lang="en-US" dirty="0"/>
              <a:t>Click to edit Master title style</a:t>
            </a:r>
          </a:p>
        </p:txBody>
      </p:sp>
      <p:pic>
        <p:nvPicPr>
          <p:cNvPr id="22"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38814" y="5494638"/>
            <a:ext cx="1274762" cy="127476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userDrawn="1"/>
        </p:nvSpPr>
        <p:spPr>
          <a:xfrm>
            <a:off x="5891126" y="1636"/>
            <a:ext cx="108000" cy="6865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375462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19" name="Picture 18"/>
          <p:cNvPicPr>
            <a:picLocks noChangeAspect="1"/>
          </p:cNvPicPr>
          <p:nvPr userDrawn="1"/>
        </p:nvPicPr>
        <p:blipFill rotWithShape="1">
          <a:blip r:embed="rId2">
            <a:extLst>
              <a:ext uri="{28A0092B-C50C-407E-A947-70E740481C1C}">
                <a14:useLocalDpi xmlns:a14="http://schemas.microsoft.com/office/drawing/2010/main" val="0"/>
              </a:ext>
            </a:extLst>
          </a:blip>
          <a:srcRect t="13537" b="13537"/>
          <a:stretch/>
        </p:blipFill>
        <p:spPr>
          <a:xfrm>
            <a:off x="0" y="0"/>
            <a:ext cx="12192000" cy="6858000"/>
          </a:xfrm>
          <a:prstGeom prst="rect">
            <a:avLst/>
          </a:prstGeom>
        </p:spPr>
      </p:pic>
      <p:sp>
        <p:nvSpPr>
          <p:cNvPr id="8" name="Freeform 9"/>
          <p:cNvSpPr>
            <a:spLocks/>
          </p:cNvSpPr>
          <p:nvPr/>
        </p:nvSpPr>
        <p:spPr bwMode="auto">
          <a:xfrm flipH="1">
            <a:off x="0" y="1636"/>
            <a:ext cx="12192000" cy="4481738"/>
          </a:xfrm>
          <a:custGeom>
            <a:avLst/>
            <a:gdLst>
              <a:gd name="T0" fmla="*/ 3168 w 3168"/>
              <a:gd name="T1" fmla="*/ 872 h 1553"/>
              <a:gd name="T2" fmla="*/ 3168 w 3168"/>
              <a:gd name="T3" fmla="*/ 0 h 1553"/>
              <a:gd name="T4" fmla="*/ 962 w 3168"/>
              <a:gd name="T5" fmla="*/ 0 h 1553"/>
              <a:gd name="T6" fmla="*/ 1096 w 3168"/>
              <a:gd name="T7" fmla="*/ 218 h 1553"/>
              <a:gd name="T8" fmla="*/ 720 w 3168"/>
              <a:gd name="T9" fmla="*/ 417 h 1553"/>
              <a:gd name="T10" fmla="*/ 0 w 3168"/>
              <a:gd name="T11" fmla="*/ 526 h 1553"/>
              <a:gd name="T12" fmla="*/ 0 w 3168"/>
              <a:gd name="T13" fmla="*/ 1274 h 1553"/>
              <a:gd name="T14" fmla="*/ 3168 w 3168"/>
              <a:gd name="T15" fmla="*/ 872 h 15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68" h="1553">
                <a:moveTo>
                  <a:pt x="3168" y="872"/>
                </a:moveTo>
                <a:cubicBezTo>
                  <a:pt x="3168" y="0"/>
                  <a:pt x="3168" y="0"/>
                  <a:pt x="3168" y="0"/>
                </a:cubicBezTo>
                <a:cubicBezTo>
                  <a:pt x="962" y="0"/>
                  <a:pt x="962" y="0"/>
                  <a:pt x="962" y="0"/>
                </a:cubicBezTo>
                <a:cubicBezTo>
                  <a:pt x="1027" y="44"/>
                  <a:pt x="1123" y="126"/>
                  <a:pt x="1096" y="218"/>
                </a:cubicBezTo>
                <a:cubicBezTo>
                  <a:pt x="1068" y="312"/>
                  <a:pt x="964" y="407"/>
                  <a:pt x="720" y="417"/>
                </a:cubicBezTo>
                <a:cubicBezTo>
                  <a:pt x="432" y="428"/>
                  <a:pt x="100" y="499"/>
                  <a:pt x="0" y="526"/>
                </a:cubicBezTo>
                <a:cubicBezTo>
                  <a:pt x="0" y="1274"/>
                  <a:pt x="0" y="1274"/>
                  <a:pt x="0" y="1274"/>
                </a:cubicBezTo>
                <a:cubicBezTo>
                  <a:pt x="251" y="1328"/>
                  <a:pt x="1546" y="1553"/>
                  <a:pt x="3168" y="872"/>
                </a:cubicBezTo>
                <a:close/>
              </a:path>
            </a:pathLst>
          </a:custGeom>
          <a:noFill/>
          <a:ln w="1428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0" name="Rectangle 19"/>
          <p:cNvSpPr/>
          <p:nvPr userDrawn="1"/>
        </p:nvSpPr>
        <p:spPr>
          <a:xfrm>
            <a:off x="0" y="3344887"/>
            <a:ext cx="12192000" cy="1850488"/>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B3A56D4-2403-4E18-8D54-0A8E409DC8E5}"/>
              </a:ext>
            </a:extLst>
          </p:cNvPr>
          <p:cNvSpPr>
            <a:spLocks noGrp="1"/>
          </p:cNvSpPr>
          <p:nvPr userDrawn="1">
            <p:ph type="ctrTitle"/>
          </p:nvPr>
        </p:nvSpPr>
        <p:spPr>
          <a:xfrm>
            <a:off x="330200" y="3878812"/>
            <a:ext cx="7289800" cy="782638"/>
          </a:xfrm>
        </p:spPr>
        <p:txBody>
          <a:bodyPr lIns="0" anchor="b">
            <a:noAutofit/>
          </a:bodyPr>
          <a:lstStyle>
            <a:lvl1pPr algn="l">
              <a:defRPr sz="4400" b="1">
                <a:solidFill>
                  <a:schemeClr val="accent1"/>
                </a:solidFill>
              </a:defRPr>
            </a:lvl1pPr>
          </a:lstStyle>
          <a:p>
            <a:r>
              <a:rPr lang="en-US" dirty="0"/>
              <a:t>Click to edit Master title style</a:t>
            </a:r>
          </a:p>
        </p:txBody>
      </p:sp>
      <p:sp>
        <p:nvSpPr>
          <p:cNvPr id="25" name="Oval 24"/>
          <p:cNvSpPr/>
          <p:nvPr userDrawn="1"/>
        </p:nvSpPr>
        <p:spPr>
          <a:xfrm>
            <a:off x="10117015" y="3518389"/>
            <a:ext cx="1503485" cy="1503485"/>
          </a:xfrm>
          <a:prstGeom prst="ellipse">
            <a:avLst/>
          </a:prstGeom>
          <a:solidFill>
            <a:schemeClr val="bg1"/>
          </a:solidFill>
          <a:ln w="63500">
            <a:solidFill>
              <a:schemeClr val="accent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54822" y="3574135"/>
            <a:ext cx="1274762" cy="1274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14505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9292A-D562-4400-9A44-4AEDD6897F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D61AD7-6C85-4D6D-9C77-024C4BA3385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CDF598-783B-458B-98AD-47B63B5FA9F6}"/>
              </a:ext>
            </a:extLst>
          </p:cNvPr>
          <p:cNvSpPr>
            <a:spLocks noGrp="1"/>
          </p:cNvSpPr>
          <p:nvPr>
            <p:ph type="dt" sz="half" idx="10"/>
          </p:nvPr>
        </p:nvSpPr>
        <p:spPr/>
        <p:txBody>
          <a:bodyPr/>
          <a:lstStyle/>
          <a:p>
            <a:fld id="{BA0A95CA-391D-4E42-9970-4EF57688D379}" type="datetimeFigureOut">
              <a:rPr lang="en-US" smtClean="0">
                <a:solidFill>
                  <a:prstClr val="black">
                    <a:tint val="75000"/>
                  </a:prstClr>
                </a:solidFill>
              </a:rPr>
              <a:pPr/>
              <a:t>8/11/20</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2609AF61-72A6-4643-B028-BDBB9489098C}"/>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CD7D53E4-CCAB-4C3C-9050-7ED253470390}"/>
              </a:ext>
            </a:extLst>
          </p:cNvPr>
          <p:cNvSpPr>
            <a:spLocks noGrp="1"/>
          </p:cNvSpPr>
          <p:nvPr>
            <p:ph type="sldNum" sz="quarter" idx="12"/>
          </p:nvPr>
        </p:nvSpPr>
        <p:spPr/>
        <p:txBody>
          <a:bodyPr/>
          <a:lstStyle/>
          <a:p>
            <a:fld id="{0989F2BC-8596-456E-8FDE-C2EE8B5BC7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843969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86FFB-EDF8-4EFD-B7B5-DA6A32AE1531}"/>
              </a:ext>
            </a:extLst>
          </p:cNvPr>
          <p:cNvSpPr>
            <a:spLocks noGrp="1"/>
          </p:cNvSpPr>
          <p:nvPr>
            <p:ph type="title"/>
          </p:nvPr>
        </p:nvSpPr>
        <p:spPr>
          <a:xfrm>
            <a:off x="831851" y="1709744"/>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E75AE6-F4EC-4135-B0F9-ED51E74AE5D5}"/>
              </a:ext>
            </a:extLst>
          </p:cNvPr>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5916AE7-034F-4D28-84FC-FED4F26623EF}"/>
              </a:ext>
            </a:extLst>
          </p:cNvPr>
          <p:cNvSpPr>
            <a:spLocks noGrp="1"/>
          </p:cNvSpPr>
          <p:nvPr>
            <p:ph type="dt" sz="half" idx="10"/>
          </p:nvPr>
        </p:nvSpPr>
        <p:spPr/>
        <p:txBody>
          <a:bodyPr/>
          <a:lstStyle/>
          <a:p>
            <a:fld id="{BA0A95CA-391D-4E42-9970-4EF57688D379}" type="datetimeFigureOut">
              <a:rPr lang="en-US" smtClean="0">
                <a:solidFill>
                  <a:prstClr val="black">
                    <a:tint val="75000"/>
                  </a:prstClr>
                </a:solidFill>
              </a:rPr>
              <a:pPr/>
              <a:t>8/11/20</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ECA8CC42-8732-4EE2-A6F1-B40C2D6782BA}"/>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AB1B41F7-BE31-4102-9AF1-14D120A15EA8}"/>
              </a:ext>
            </a:extLst>
          </p:cNvPr>
          <p:cNvSpPr>
            <a:spLocks noGrp="1"/>
          </p:cNvSpPr>
          <p:nvPr>
            <p:ph type="sldNum" sz="quarter" idx="12"/>
          </p:nvPr>
        </p:nvSpPr>
        <p:spPr/>
        <p:txBody>
          <a:bodyPr/>
          <a:lstStyle/>
          <a:p>
            <a:fld id="{0989F2BC-8596-456E-8FDE-C2EE8B5BC7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380011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8D5A6-0F71-486B-8581-0D353AF429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BE19FF-407B-487F-A2CE-942C9F02FD6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D9C99F-E3DF-49BD-B180-DEA53343463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66F9B2-9985-4279-B0C8-BFF8E5100F8C}"/>
              </a:ext>
            </a:extLst>
          </p:cNvPr>
          <p:cNvSpPr>
            <a:spLocks noGrp="1"/>
          </p:cNvSpPr>
          <p:nvPr>
            <p:ph type="dt" sz="half" idx="10"/>
          </p:nvPr>
        </p:nvSpPr>
        <p:spPr/>
        <p:txBody>
          <a:bodyPr/>
          <a:lstStyle/>
          <a:p>
            <a:fld id="{BA0A95CA-391D-4E42-9970-4EF57688D379}" type="datetimeFigureOut">
              <a:rPr lang="en-US" smtClean="0">
                <a:solidFill>
                  <a:prstClr val="black">
                    <a:tint val="75000"/>
                  </a:prstClr>
                </a:solidFill>
              </a:rPr>
              <a:pPr/>
              <a:t>8/11/20</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3E3BD0B6-4522-4D5E-936B-C7058CDE31A5}"/>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06EA7242-D86E-4D52-89DA-06ED731A7CC3}"/>
              </a:ext>
            </a:extLst>
          </p:cNvPr>
          <p:cNvSpPr>
            <a:spLocks noGrp="1"/>
          </p:cNvSpPr>
          <p:nvPr>
            <p:ph type="sldNum" sz="quarter" idx="12"/>
          </p:nvPr>
        </p:nvSpPr>
        <p:spPr/>
        <p:txBody>
          <a:bodyPr/>
          <a:lstStyle/>
          <a:p>
            <a:fld id="{0989F2BC-8596-456E-8FDE-C2EE8B5BC7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9274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9E10C-3FBF-4C6F-8300-7436A8DA3E26}"/>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B91BFC-44AA-4FF3-8AAE-456119A1ACB0}"/>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81BFD55-F2D0-45C5-9339-E8F2EF2C217C}"/>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D870FC-BECB-4D70-BA4B-47DA9EEBEC8E}"/>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6E88632-A413-4202-8D23-DBAC3DAD60E2}"/>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AE9D7F-843C-45A6-B9D4-427B2484FF7D}"/>
              </a:ext>
            </a:extLst>
          </p:cNvPr>
          <p:cNvSpPr>
            <a:spLocks noGrp="1"/>
          </p:cNvSpPr>
          <p:nvPr>
            <p:ph type="dt" sz="half" idx="10"/>
          </p:nvPr>
        </p:nvSpPr>
        <p:spPr/>
        <p:txBody>
          <a:bodyPr/>
          <a:lstStyle/>
          <a:p>
            <a:fld id="{BA0A95CA-391D-4E42-9970-4EF57688D379}" type="datetimeFigureOut">
              <a:rPr lang="en-US" smtClean="0">
                <a:solidFill>
                  <a:prstClr val="black">
                    <a:tint val="75000"/>
                  </a:prstClr>
                </a:solidFill>
              </a:rPr>
              <a:pPr/>
              <a:t>8/11/20</a:t>
            </a:fld>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id="{B90D7D9D-9F73-4DCD-80E6-A290E92C090E}"/>
              </a:ext>
            </a:extLst>
          </p:cNvPr>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id="{C2BAAF75-F73D-45AC-8A9F-671AA559829A}"/>
              </a:ext>
            </a:extLst>
          </p:cNvPr>
          <p:cNvSpPr>
            <a:spLocks noGrp="1"/>
          </p:cNvSpPr>
          <p:nvPr>
            <p:ph type="sldNum" sz="quarter" idx="12"/>
          </p:nvPr>
        </p:nvSpPr>
        <p:spPr/>
        <p:txBody>
          <a:bodyPr/>
          <a:lstStyle/>
          <a:p>
            <a:fld id="{0989F2BC-8596-456E-8FDE-C2EE8B5BC7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99095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5A6B7-C686-46F3-B1EC-972FB03776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4B54AE-7852-4320-98F9-DC6938E160DC}"/>
              </a:ext>
            </a:extLst>
          </p:cNvPr>
          <p:cNvSpPr>
            <a:spLocks noGrp="1"/>
          </p:cNvSpPr>
          <p:nvPr>
            <p:ph type="dt" sz="half" idx="10"/>
          </p:nvPr>
        </p:nvSpPr>
        <p:spPr/>
        <p:txBody>
          <a:bodyPr/>
          <a:lstStyle/>
          <a:p>
            <a:fld id="{BA0A95CA-391D-4E42-9970-4EF57688D379}" type="datetimeFigureOut">
              <a:rPr lang="en-US" smtClean="0">
                <a:solidFill>
                  <a:prstClr val="black">
                    <a:tint val="75000"/>
                  </a:prstClr>
                </a:solidFill>
              </a:rPr>
              <a:pPr/>
              <a:t>8/11/20</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27CCF5C6-5E83-4CA1-B3B4-FF55F54803FA}"/>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55B4600-6E01-46C4-8663-2A4F440646AB}"/>
              </a:ext>
            </a:extLst>
          </p:cNvPr>
          <p:cNvSpPr>
            <a:spLocks noGrp="1"/>
          </p:cNvSpPr>
          <p:nvPr>
            <p:ph type="sldNum" sz="quarter" idx="12"/>
          </p:nvPr>
        </p:nvSpPr>
        <p:spPr/>
        <p:txBody>
          <a:bodyPr/>
          <a:lstStyle/>
          <a:p>
            <a:fld id="{0989F2BC-8596-456E-8FDE-C2EE8B5BC7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71619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7403A5-1B3F-4AB8-85F7-40A71AC9BC73}"/>
              </a:ext>
            </a:extLst>
          </p:cNvPr>
          <p:cNvSpPr>
            <a:spLocks noGrp="1"/>
          </p:cNvSpPr>
          <p:nvPr>
            <p:ph type="dt" sz="half" idx="10"/>
          </p:nvPr>
        </p:nvSpPr>
        <p:spPr/>
        <p:txBody>
          <a:bodyPr/>
          <a:lstStyle/>
          <a:p>
            <a:fld id="{BA0A95CA-391D-4E42-9970-4EF57688D379}" type="datetimeFigureOut">
              <a:rPr lang="en-US" smtClean="0">
                <a:solidFill>
                  <a:prstClr val="black">
                    <a:tint val="75000"/>
                  </a:prstClr>
                </a:solidFill>
              </a:rPr>
              <a:pPr/>
              <a:t>8/11/20</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BD2D9176-CE9C-4FF4-8971-3D4C760B0069}"/>
              </a:ext>
            </a:extLst>
          </p:cNvPr>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0400A887-897B-4791-BBCD-1725BC5E925C}"/>
              </a:ext>
            </a:extLst>
          </p:cNvPr>
          <p:cNvSpPr>
            <a:spLocks noGrp="1"/>
          </p:cNvSpPr>
          <p:nvPr>
            <p:ph type="sldNum" sz="quarter" idx="12"/>
          </p:nvPr>
        </p:nvSpPr>
        <p:spPr/>
        <p:txBody>
          <a:bodyPr/>
          <a:lstStyle/>
          <a:p>
            <a:fld id="{0989F2BC-8596-456E-8FDE-C2EE8B5BC7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92303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86FFB-EDF8-4EFD-B7B5-DA6A32AE1531}"/>
              </a:ext>
            </a:extLst>
          </p:cNvPr>
          <p:cNvSpPr>
            <a:spLocks noGrp="1"/>
          </p:cNvSpPr>
          <p:nvPr>
            <p:ph type="title"/>
          </p:nvPr>
        </p:nvSpPr>
        <p:spPr>
          <a:xfrm>
            <a:off x="831851" y="1709744"/>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E75AE6-F4EC-4135-B0F9-ED51E74AE5D5}"/>
              </a:ext>
            </a:extLst>
          </p:cNvPr>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5916AE7-034F-4D28-84FC-FED4F26623EF}"/>
              </a:ext>
            </a:extLst>
          </p:cNvPr>
          <p:cNvSpPr>
            <a:spLocks noGrp="1"/>
          </p:cNvSpPr>
          <p:nvPr>
            <p:ph type="dt" sz="half" idx="10"/>
          </p:nvPr>
        </p:nvSpPr>
        <p:spPr/>
        <p:txBody>
          <a:bodyPr/>
          <a:lstStyle/>
          <a:p>
            <a:fld id="{BA0A95CA-391D-4E42-9970-4EF57688D379}" type="datetimeFigureOut">
              <a:rPr lang="en-US" smtClean="0"/>
              <a:t>8/11/20</a:t>
            </a:fld>
            <a:endParaRPr lang="en-US" dirty="0"/>
          </a:p>
        </p:txBody>
      </p:sp>
      <p:sp>
        <p:nvSpPr>
          <p:cNvPr id="5" name="Footer Placeholder 4">
            <a:extLst>
              <a:ext uri="{FF2B5EF4-FFF2-40B4-BE49-F238E27FC236}">
                <a16:creationId xmlns:a16="http://schemas.microsoft.com/office/drawing/2014/main" id="{ECA8CC42-8732-4EE2-A6F1-B40C2D6782B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B1B41F7-BE31-4102-9AF1-14D120A15EA8}"/>
              </a:ext>
            </a:extLst>
          </p:cNvPr>
          <p:cNvSpPr>
            <a:spLocks noGrp="1"/>
          </p:cNvSpPr>
          <p:nvPr>
            <p:ph type="sldNum" sz="quarter" idx="12"/>
          </p:nvPr>
        </p:nvSpPr>
        <p:spPr/>
        <p:txBody>
          <a:bodyPr/>
          <a:lstStyle/>
          <a:p>
            <a:fld id="{0989F2BC-8596-456E-8FDE-C2EE8B5BC767}" type="slidenum">
              <a:rPr lang="en-US" smtClean="0"/>
              <a:t>‹#›</a:t>
            </a:fld>
            <a:endParaRPr lang="en-US" dirty="0"/>
          </a:p>
        </p:txBody>
      </p:sp>
    </p:spTree>
    <p:extLst>
      <p:ext uri="{BB962C8B-B14F-4D97-AF65-F5344CB8AC3E}">
        <p14:creationId xmlns:p14="http://schemas.microsoft.com/office/powerpoint/2010/main" val="26620987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3CE3C-EEDA-4FEF-9660-EAF88322A5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FF1BC9-BD94-4C80-8348-F91CED86D260}"/>
              </a:ext>
            </a:extLst>
          </p:cNvPr>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E76F8D-F747-499D-8972-EC30387E2044}"/>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D4C42B5-141F-49AF-A0F3-A835DD2CB338}"/>
              </a:ext>
            </a:extLst>
          </p:cNvPr>
          <p:cNvSpPr>
            <a:spLocks noGrp="1"/>
          </p:cNvSpPr>
          <p:nvPr>
            <p:ph type="dt" sz="half" idx="10"/>
          </p:nvPr>
        </p:nvSpPr>
        <p:spPr/>
        <p:txBody>
          <a:bodyPr/>
          <a:lstStyle/>
          <a:p>
            <a:fld id="{BA0A95CA-391D-4E42-9970-4EF57688D379}" type="datetimeFigureOut">
              <a:rPr lang="en-US" smtClean="0">
                <a:solidFill>
                  <a:prstClr val="black">
                    <a:tint val="75000"/>
                  </a:prstClr>
                </a:solidFill>
              </a:rPr>
              <a:pPr/>
              <a:t>8/11/20</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902C030A-998A-40D8-955A-0DDF9C79349D}"/>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59F2E209-5CB9-4D7E-B56B-7B5E215269A2}"/>
              </a:ext>
            </a:extLst>
          </p:cNvPr>
          <p:cNvSpPr>
            <a:spLocks noGrp="1"/>
          </p:cNvSpPr>
          <p:nvPr>
            <p:ph type="sldNum" sz="quarter" idx="12"/>
          </p:nvPr>
        </p:nvSpPr>
        <p:spPr/>
        <p:txBody>
          <a:bodyPr/>
          <a:lstStyle/>
          <a:p>
            <a:fld id="{0989F2BC-8596-456E-8FDE-C2EE8B5BC7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87714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77F1D-4B9C-46C0-BA71-652F9AF8EF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CC1DA9-854F-4084-8373-8EDE051D3DB5}"/>
              </a:ext>
            </a:extLst>
          </p:cNvPr>
          <p:cNvSpPr>
            <a:spLocks noGrp="1"/>
          </p:cNvSpPr>
          <p:nvPr>
            <p:ph type="pic" idx="1"/>
          </p:nvPr>
        </p:nvSpPr>
        <p:spPr>
          <a:xfrm>
            <a:off x="5183188" y="987431"/>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a:extLst>
              <a:ext uri="{FF2B5EF4-FFF2-40B4-BE49-F238E27FC236}">
                <a16:creationId xmlns:a16="http://schemas.microsoft.com/office/drawing/2014/main" id="{56C44DA6-0854-415D-93B9-AF190001695D}"/>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386B8DE-A412-4531-B2FB-9A7A3FF54BBE}"/>
              </a:ext>
            </a:extLst>
          </p:cNvPr>
          <p:cNvSpPr>
            <a:spLocks noGrp="1"/>
          </p:cNvSpPr>
          <p:nvPr>
            <p:ph type="dt" sz="half" idx="10"/>
          </p:nvPr>
        </p:nvSpPr>
        <p:spPr/>
        <p:txBody>
          <a:bodyPr/>
          <a:lstStyle/>
          <a:p>
            <a:fld id="{BA0A95CA-391D-4E42-9970-4EF57688D379}" type="datetimeFigureOut">
              <a:rPr lang="en-US" smtClean="0">
                <a:solidFill>
                  <a:prstClr val="black">
                    <a:tint val="75000"/>
                  </a:prstClr>
                </a:solidFill>
              </a:rPr>
              <a:pPr/>
              <a:t>8/11/20</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FEF3B229-9F2B-4F6F-8614-D4B7CF1D71B9}"/>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9946F2DC-1C01-42C2-A25A-553522769D41}"/>
              </a:ext>
            </a:extLst>
          </p:cNvPr>
          <p:cNvSpPr>
            <a:spLocks noGrp="1"/>
          </p:cNvSpPr>
          <p:nvPr>
            <p:ph type="sldNum" sz="quarter" idx="12"/>
          </p:nvPr>
        </p:nvSpPr>
        <p:spPr/>
        <p:txBody>
          <a:bodyPr/>
          <a:lstStyle/>
          <a:p>
            <a:fld id="{0989F2BC-8596-456E-8FDE-C2EE8B5BC7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064154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BECB9-9FD5-4A96-B762-4830403E12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653AD7-3DFD-49AE-B5C1-B7AABCDEE8F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38C3C7-9767-4425-A8C7-901A142611A4}"/>
              </a:ext>
            </a:extLst>
          </p:cNvPr>
          <p:cNvSpPr>
            <a:spLocks noGrp="1"/>
          </p:cNvSpPr>
          <p:nvPr>
            <p:ph type="dt" sz="half" idx="10"/>
          </p:nvPr>
        </p:nvSpPr>
        <p:spPr/>
        <p:txBody>
          <a:bodyPr/>
          <a:lstStyle/>
          <a:p>
            <a:fld id="{BA0A95CA-391D-4E42-9970-4EF57688D379}" type="datetimeFigureOut">
              <a:rPr lang="en-US" smtClean="0">
                <a:solidFill>
                  <a:prstClr val="black">
                    <a:tint val="75000"/>
                  </a:prstClr>
                </a:solidFill>
              </a:rPr>
              <a:pPr/>
              <a:t>8/11/20</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448052DF-FB06-4CF5-9A7E-831ADB758998}"/>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B784611F-3C57-48A8-A3FC-715CA17A3F2B}"/>
              </a:ext>
            </a:extLst>
          </p:cNvPr>
          <p:cNvSpPr>
            <a:spLocks noGrp="1"/>
          </p:cNvSpPr>
          <p:nvPr>
            <p:ph type="sldNum" sz="quarter" idx="12"/>
          </p:nvPr>
        </p:nvSpPr>
        <p:spPr/>
        <p:txBody>
          <a:bodyPr/>
          <a:lstStyle/>
          <a:p>
            <a:fld id="{0989F2BC-8596-456E-8FDE-C2EE8B5BC7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72746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0ED523-277E-4A46-A9E4-E19DC5B072E7}"/>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9060A1-2939-440F-AC28-FABF8DFC9594}"/>
              </a:ext>
            </a:extLst>
          </p:cNvPr>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2A4867-3AF9-4015-8058-A0EB2D2CCED2}"/>
              </a:ext>
            </a:extLst>
          </p:cNvPr>
          <p:cNvSpPr>
            <a:spLocks noGrp="1"/>
          </p:cNvSpPr>
          <p:nvPr>
            <p:ph type="dt" sz="half" idx="10"/>
          </p:nvPr>
        </p:nvSpPr>
        <p:spPr/>
        <p:txBody>
          <a:bodyPr/>
          <a:lstStyle/>
          <a:p>
            <a:fld id="{BA0A95CA-391D-4E42-9970-4EF57688D379}" type="datetimeFigureOut">
              <a:rPr lang="en-US" smtClean="0">
                <a:solidFill>
                  <a:prstClr val="black">
                    <a:tint val="75000"/>
                  </a:prstClr>
                </a:solidFill>
              </a:rPr>
              <a:pPr/>
              <a:t>8/11/20</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EAFAB2B3-C10F-4B3B-A980-28E6ADC8F9B3}"/>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6F7B0E76-A08D-4BBD-8ABC-518E60F7EDA7}"/>
              </a:ext>
            </a:extLst>
          </p:cNvPr>
          <p:cNvSpPr>
            <a:spLocks noGrp="1"/>
          </p:cNvSpPr>
          <p:nvPr>
            <p:ph type="sldNum" sz="quarter" idx="12"/>
          </p:nvPr>
        </p:nvSpPr>
        <p:spPr/>
        <p:txBody>
          <a:bodyPr/>
          <a:lstStyle/>
          <a:p>
            <a:fld id="{0989F2BC-8596-456E-8FDE-C2EE8B5BC7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604900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A56D4-2403-4E18-8D54-0A8E409DC8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6AEAF6-50E7-43E0-8E92-F21F84643A2E}"/>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392777-0490-4BB4-A64C-2AB5E54DD667}"/>
              </a:ext>
            </a:extLst>
          </p:cNvPr>
          <p:cNvSpPr>
            <a:spLocks noGrp="1"/>
          </p:cNvSpPr>
          <p:nvPr>
            <p:ph type="dt" sz="half" idx="10"/>
          </p:nvPr>
        </p:nvSpPr>
        <p:spPr/>
        <p:txBody>
          <a:bodyPr/>
          <a:lstStyle/>
          <a:p>
            <a:fld id="{BA0A95CA-391D-4E42-9970-4EF57688D379}" type="datetimeFigureOut">
              <a:rPr lang="en-US" smtClean="0">
                <a:solidFill>
                  <a:prstClr val="black">
                    <a:tint val="75000"/>
                  </a:prstClr>
                </a:solidFill>
              </a:rPr>
              <a:pPr/>
              <a:t>8/11/20</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3D48FC5C-0384-4E54-B6F8-F70953E2E6EE}"/>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BB5F5D11-A7B1-4DB9-8885-9245A7C8AF8E}"/>
              </a:ext>
            </a:extLst>
          </p:cNvPr>
          <p:cNvSpPr>
            <a:spLocks noGrp="1"/>
          </p:cNvSpPr>
          <p:nvPr>
            <p:ph type="sldNum" sz="quarter" idx="12"/>
          </p:nvPr>
        </p:nvSpPr>
        <p:spPr/>
        <p:txBody>
          <a:bodyPr/>
          <a:lstStyle/>
          <a:p>
            <a:fld id="{0989F2BC-8596-456E-8FDE-C2EE8B5BC7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94950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9292A-D562-4400-9A44-4AEDD6897F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D61AD7-6C85-4D6D-9C77-024C4BA3385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CDF598-783B-458B-98AD-47B63B5FA9F6}"/>
              </a:ext>
            </a:extLst>
          </p:cNvPr>
          <p:cNvSpPr>
            <a:spLocks noGrp="1"/>
          </p:cNvSpPr>
          <p:nvPr>
            <p:ph type="dt" sz="half" idx="10"/>
          </p:nvPr>
        </p:nvSpPr>
        <p:spPr/>
        <p:txBody>
          <a:bodyPr/>
          <a:lstStyle/>
          <a:p>
            <a:fld id="{BA0A95CA-391D-4E42-9970-4EF57688D379}" type="datetimeFigureOut">
              <a:rPr lang="en-US" smtClean="0">
                <a:solidFill>
                  <a:prstClr val="black">
                    <a:tint val="75000"/>
                  </a:prstClr>
                </a:solidFill>
              </a:rPr>
              <a:pPr/>
              <a:t>8/11/20</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2609AF61-72A6-4643-B028-BDBB9489098C}"/>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CD7D53E4-CCAB-4C3C-9050-7ED253470390}"/>
              </a:ext>
            </a:extLst>
          </p:cNvPr>
          <p:cNvSpPr>
            <a:spLocks noGrp="1"/>
          </p:cNvSpPr>
          <p:nvPr>
            <p:ph type="sldNum" sz="quarter" idx="12"/>
          </p:nvPr>
        </p:nvSpPr>
        <p:spPr/>
        <p:txBody>
          <a:bodyPr/>
          <a:lstStyle/>
          <a:p>
            <a:fld id="{0989F2BC-8596-456E-8FDE-C2EE8B5BC7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35556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86FFB-EDF8-4EFD-B7B5-DA6A32AE1531}"/>
              </a:ext>
            </a:extLst>
          </p:cNvPr>
          <p:cNvSpPr>
            <a:spLocks noGrp="1"/>
          </p:cNvSpPr>
          <p:nvPr>
            <p:ph type="title"/>
          </p:nvPr>
        </p:nvSpPr>
        <p:spPr>
          <a:xfrm>
            <a:off x="831851" y="1709744"/>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E75AE6-F4EC-4135-B0F9-ED51E74AE5D5}"/>
              </a:ext>
            </a:extLst>
          </p:cNvPr>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5916AE7-034F-4D28-84FC-FED4F26623EF}"/>
              </a:ext>
            </a:extLst>
          </p:cNvPr>
          <p:cNvSpPr>
            <a:spLocks noGrp="1"/>
          </p:cNvSpPr>
          <p:nvPr>
            <p:ph type="dt" sz="half" idx="10"/>
          </p:nvPr>
        </p:nvSpPr>
        <p:spPr/>
        <p:txBody>
          <a:bodyPr/>
          <a:lstStyle/>
          <a:p>
            <a:fld id="{BA0A95CA-391D-4E42-9970-4EF57688D379}" type="datetimeFigureOut">
              <a:rPr lang="en-US" smtClean="0">
                <a:solidFill>
                  <a:prstClr val="black">
                    <a:tint val="75000"/>
                  </a:prstClr>
                </a:solidFill>
              </a:rPr>
              <a:pPr/>
              <a:t>8/11/20</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ECA8CC42-8732-4EE2-A6F1-B40C2D6782BA}"/>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AB1B41F7-BE31-4102-9AF1-14D120A15EA8}"/>
              </a:ext>
            </a:extLst>
          </p:cNvPr>
          <p:cNvSpPr>
            <a:spLocks noGrp="1"/>
          </p:cNvSpPr>
          <p:nvPr>
            <p:ph type="sldNum" sz="quarter" idx="12"/>
          </p:nvPr>
        </p:nvSpPr>
        <p:spPr/>
        <p:txBody>
          <a:bodyPr/>
          <a:lstStyle/>
          <a:p>
            <a:fld id="{0989F2BC-8596-456E-8FDE-C2EE8B5BC7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344429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8D5A6-0F71-486B-8581-0D353AF429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BE19FF-407B-487F-A2CE-942C9F02FD6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D9C99F-E3DF-49BD-B180-DEA53343463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66F9B2-9985-4279-B0C8-BFF8E5100F8C}"/>
              </a:ext>
            </a:extLst>
          </p:cNvPr>
          <p:cNvSpPr>
            <a:spLocks noGrp="1"/>
          </p:cNvSpPr>
          <p:nvPr>
            <p:ph type="dt" sz="half" idx="10"/>
          </p:nvPr>
        </p:nvSpPr>
        <p:spPr/>
        <p:txBody>
          <a:bodyPr/>
          <a:lstStyle/>
          <a:p>
            <a:fld id="{BA0A95CA-391D-4E42-9970-4EF57688D379}" type="datetimeFigureOut">
              <a:rPr lang="en-US" smtClean="0">
                <a:solidFill>
                  <a:prstClr val="black">
                    <a:tint val="75000"/>
                  </a:prstClr>
                </a:solidFill>
              </a:rPr>
              <a:pPr/>
              <a:t>8/11/20</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3E3BD0B6-4522-4D5E-936B-C7058CDE31A5}"/>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06EA7242-D86E-4D52-89DA-06ED731A7CC3}"/>
              </a:ext>
            </a:extLst>
          </p:cNvPr>
          <p:cNvSpPr>
            <a:spLocks noGrp="1"/>
          </p:cNvSpPr>
          <p:nvPr>
            <p:ph type="sldNum" sz="quarter" idx="12"/>
          </p:nvPr>
        </p:nvSpPr>
        <p:spPr/>
        <p:txBody>
          <a:bodyPr/>
          <a:lstStyle/>
          <a:p>
            <a:fld id="{0989F2BC-8596-456E-8FDE-C2EE8B5BC7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861339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9E10C-3FBF-4C6F-8300-7436A8DA3E26}"/>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B91BFC-44AA-4FF3-8AAE-456119A1ACB0}"/>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81BFD55-F2D0-45C5-9339-E8F2EF2C217C}"/>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D870FC-BECB-4D70-BA4B-47DA9EEBEC8E}"/>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6E88632-A413-4202-8D23-DBAC3DAD60E2}"/>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AE9D7F-843C-45A6-B9D4-427B2484FF7D}"/>
              </a:ext>
            </a:extLst>
          </p:cNvPr>
          <p:cNvSpPr>
            <a:spLocks noGrp="1"/>
          </p:cNvSpPr>
          <p:nvPr>
            <p:ph type="dt" sz="half" idx="10"/>
          </p:nvPr>
        </p:nvSpPr>
        <p:spPr/>
        <p:txBody>
          <a:bodyPr/>
          <a:lstStyle/>
          <a:p>
            <a:fld id="{BA0A95CA-391D-4E42-9970-4EF57688D379}" type="datetimeFigureOut">
              <a:rPr lang="en-US" smtClean="0">
                <a:solidFill>
                  <a:prstClr val="black">
                    <a:tint val="75000"/>
                  </a:prstClr>
                </a:solidFill>
              </a:rPr>
              <a:pPr/>
              <a:t>8/11/20</a:t>
            </a:fld>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id="{B90D7D9D-9F73-4DCD-80E6-A290E92C090E}"/>
              </a:ext>
            </a:extLst>
          </p:cNvPr>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id="{C2BAAF75-F73D-45AC-8A9F-671AA559829A}"/>
              </a:ext>
            </a:extLst>
          </p:cNvPr>
          <p:cNvSpPr>
            <a:spLocks noGrp="1"/>
          </p:cNvSpPr>
          <p:nvPr>
            <p:ph type="sldNum" sz="quarter" idx="12"/>
          </p:nvPr>
        </p:nvSpPr>
        <p:spPr/>
        <p:txBody>
          <a:bodyPr/>
          <a:lstStyle/>
          <a:p>
            <a:fld id="{0989F2BC-8596-456E-8FDE-C2EE8B5BC7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540162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5A6B7-C686-46F3-B1EC-972FB03776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4B54AE-7852-4320-98F9-DC6938E160DC}"/>
              </a:ext>
            </a:extLst>
          </p:cNvPr>
          <p:cNvSpPr>
            <a:spLocks noGrp="1"/>
          </p:cNvSpPr>
          <p:nvPr>
            <p:ph type="dt" sz="half" idx="10"/>
          </p:nvPr>
        </p:nvSpPr>
        <p:spPr/>
        <p:txBody>
          <a:bodyPr/>
          <a:lstStyle/>
          <a:p>
            <a:fld id="{BA0A95CA-391D-4E42-9970-4EF57688D379}" type="datetimeFigureOut">
              <a:rPr lang="en-US" smtClean="0">
                <a:solidFill>
                  <a:prstClr val="black">
                    <a:tint val="75000"/>
                  </a:prstClr>
                </a:solidFill>
              </a:rPr>
              <a:pPr/>
              <a:t>8/11/20</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27CCF5C6-5E83-4CA1-B3B4-FF55F54803FA}"/>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55B4600-6E01-46C4-8663-2A4F440646AB}"/>
              </a:ext>
            </a:extLst>
          </p:cNvPr>
          <p:cNvSpPr>
            <a:spLocks noGrp="1"/>
          </p:cNvSpPr>
          <p:nvPr>
            <p:ph type="sldNum" sz="quarter" idx="12"/>
          </p:nvPr>
        </p:nvSpPr>
        <p:spPr/>
        <p:txBody>
          <a:bodyPr/>
          <a:lstStyle/>
          <a:p>
            <a:fld id="{0989F2BC-8596-456E-8FDE-C2EE8B5BC7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81892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8D5A6-0F71-486B-8581-0D353AF429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BE19FF-407B-487F-A2CE-942C9F02FD6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D9C99F-E3DF-49BD-B180-DEA53343463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66F9B2-9985-4279-B0C8-BFF8E5100F8C}"/>
              </a:ext>
            </a:extLst>
          </p:cNvPr>
          <p:cNvSpPr>
            <a:spLocks noGrp="1"/>
          </p:cNvSpPr>
          <p:nvPr>
            <p:ph type="dt" sz="half" idx="10"/>
          </p:nvPr>
        </p:nvSpPr>
        <p:spPr/>
        <p:txBody>
          <a:bodyPr/>
          <a:lstStyle/>
          <a:p>
            <a:fld id="{BA0A95CA-391D-4E42-9970-4EF57688D379}" type="datetimeFigureOut">
              <a:rPr lang="en-US" smtClean="0"/>
              <a:t>8/11/20</a:t>
            </a:fld>
            <a:endParaRPr lang="en-US" dirty="0"/>
          </a:p>
        </p:txBody>
      </p:sp>
      <p:sp>
        <p:nvSpPr>
          <p:cNvPr id="6" name="Footer Placeholder 5">
            <a:extLst>
              <a:ext uri="{FF2B5EF4-FFF2-40B4-BE49-F238E27FC236}">
                <a16:creationId xmlns:a16="http://schemas.microsoft.com/office/drawing/2014/main" id="{3E3BD0B6-4522-4D5E-936B-C7058CDE31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6EA7242-D86E-4D52-89DA-06ED731A7CC3}"/>
              </a:ext>
            </a:extLst>
          </p:cNvPr>
          <p:cNvSpPr>
            <a:spLocks noGrp="1"/>
          </p:cNvSpPr>
          <p:nvPr>
            <p:ph type="sldNum" sz="quarter" idx="12"/>
          </p:nvPr>
        </p:nvSpPr>
        <p:spPr/>
        <p:txBody>
          <a:bodyPr/>
          <a:lstStyle/>
          <a:p>
            <a:fld id="{0989F2BC-8596-456E-8FDE-C2EE8B5BC767}" type="slidenum">
              <a:rPr lang="en-US" smtClean="0"/>
              <a:t>‹#›</a:t>
            </a:fld>
            <a:endParaRPr lang="en-US" dirty="0"/>
          </a:p>
        </p:txBody>
      </p:sp>
    </p:spTree>
    <p:extLst>
      <p:ext uri="{BB962C8B-B14F-4D97-AF65-F5344CB8AC3E}">
        <p14:creationId xmlns:p14="http://schemas.microsoft.com/office/powerpoint/2010/main" val="30508092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7403A5-1B3F-4AB8-85F7-40A71AC9BC73}"/>
              </a:ext>
            </a:extLst>
          </p:cNvPr>
          <p:cNvSpPr>
            <a:spLocks noGrp="1"/>
          </p:cNvSpPr>
          <p:nvPr>
            <p:ph type="dt" sz="half" idx="10"/>
          </p:nvPr>
        </p:nvSpPr>
        <p:spPr/>
        <p:txBody>
          <a:bodyPr/>
          <a:lstStyle/>
          <a:p>
            <a:fld id="{BA0A95CA-391D-4E42-9970-4EF57688D379}" type="datetimeFigureOut">
              <a:rPr lang="en-US" smtClean="0">
                <a:solidFill>
                  <a:prstClr val="black">
                    <a:tint val="75000"/>
                  </a:prstClr>
                </a:solidFill>
              </a:rPr>
              <a:pPr/>
              <a:t>8/11/20</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BD2D9176-CE9C-4FF4-8971-3D4C760B0069}"/>
              </a:ext>
            </a:extLst>
          </p:cNvPr>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0400A887-897B-4791-BBCD-1725BC5E925C}"/>
              </a:ext>
            </a:extLst>
          </p:cNvPr>
          <p:cNvSpPr>
            <a:spLocks noGrp="1"/>
          </p:cNvSpPr>
          <p:nvPr>
            <p:ph type="sldNum" sz="quarter" idx="12"/>
          </p:nvPr>
        </p:nvSpPr>
        <p:spPr/>
        <p:txBody>
          <a:bodyPr/>
          <a:lstStyle/>
          <a:p>
            <a:fld id="{0989F2BC-8596-456E-8FDE-C2EE8B5BC7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081669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3CE3C-EEDA-4FEF-9660-EAF88322A5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FF1BC9-BD94-4C80-8348-F91CED86D260}"/>
              </a:ext>
            </a:extLst>
          </p:cNvPr>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E76F8D-F747-499D-8972-EC30387E2044}"/>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D4C42B5-141F-49AF-A0F3-A835DD2CB338}"/>
              </a:ext>
            </a:extLst>
          </p:cNvPr>
          <p:cNvSpPr>
            <a:spLocks noGrp="1"/>
          </p:cNvSpPr>
          <p:nvPr>
            <p:ph type="dt" sz="half" idx="10"/>
          </p:nvPr>
        </p:nvSpPr>
        <p:spPr/>
        <p:txBody>
          <a:bodyPr/>
          <a:lstStyle/>
          <a:p>
            <a:fld id="{BA0A95CA-391D-4E42-9970-4EF57688D379}" type="datetimeFigureOut">
              <a:rPr lang="en-US" smtClean="0">
                <a:solidFill>
                  <a:prstClr val="black">
                    <a:tint val="75000"/>
                  </a:prstClr>
                </a:solidFill>
              </a:rPr>
              <a:pPr/>
              <a:t>8/11/20</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902C030A-998A-40D8-955A-0DDF9C79349D}"/>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59F2E209-5CB9-4D7E-B56B-7B5E215269A2}"/>
              </a:ext>
            </a:extLst>
          </p:cNvPr>
          <p:cNvSpPr>
            <a:spLocks noGrp="1"/>
          </p:cNvSpPr>
          <p:nvPr>
            <p:ph type="sldNum" sz="quarter" idx="12"/>
          </p:nvPr>
        </p:nvSpPr>
        <p:spPr/>
        <p:txBody>
          <a:bodyPr/>
          <a:lstStyle/>
          <a:p>
            <a:fld id="{0989F2BC-8596-456E-8FDE-C2EE8B5BC7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988337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77F1D-4B9C-46C0-BA71-652F9AF8EF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CC1DA9-854F-4084-8373-8EDE051D3DB5}"/>
              </a:ext>
            </a:extLst>
          </p:cNvPr>
          <p:cNvSpPr>
            <a:spLocks noGrp="1"/>
          </p:cNvSpPr>
          <p:nvPr>
            <p:ph type="pic" idx="1"/>
          </p:nvPr>
        </p:nvSpPr>
        <p:spPr>
          <a:xfrm>
            <a:off x="5183188" y="987431"/>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a:extLst>
              <a:ext uri="{FF2B5EF4-FFF2-40B4-BE49-F238E27FC236}">
                <a16:creationId xmlns:a16="http://schemas.microsoft.com/office/drawing/2014/main" id="{56C44DA6-0854-415D-93B9-AF190001695D}"/>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386B8DE-A412-4531-B2FB-9A7A3FF54BBE}"/>
              </a:ext>
            </a:extLst>
          </p:cNvPr>
          <p:cNvSpPr>
            <a:spLocks noGrp="1"/>
          </p:cNvSpPr>
          <p:nvPr>
            <p:ph type="dt" sz="half" idx="10"/>
          </p:nvPr>
        </p:nvSpPr>
        <p:spPr/>
        <p:txBody>
          <a:bodyPr/>
          <a:lstStyle/>
          <a:p>
            <a:fld id="{BA0A95CA-391D-4E42-9970-4EF57688D379}" type="datetimeFigureOut">
              <a:rPr lang="en-US" smtClean="0">
                <a:solidFill>
                  <a:prstClr val="black">
                    <a:tint val="75000"/>
                  </a:prstClr>
                </a:solidFill>
              </a:rPr>
              <a:pPr/>
              <a:t>8/11/20</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FEF3B229-9F2B-4F6F-8614-D4B7CF1D71B9}"/>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9946F2DC-1C01-42C2-A25A-553522769D41}"/>
              </a:ext>
            </a:extLst>
          </p:cNvPr>
          <p:cNvSpPr>
            <a:spLocks noGrp="1"/>
          </p:cNvSpPr>
          <p:nvPr>
            <p:ph type="sldNum" sz="quarter" idx="12"/>
          </p:nvPr>
        </p:nvSpPr>
        <p:spPr/>
        <p:txBody>
          <a:bodyPr/>
          <a:lstStyle/>
          <a:p>
            <a:fld id="{0989F2BC-8596-456E-8FDE-C2EE8B5BC7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415659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BECB9-9FD5-4A96-B762-4830403E12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653AD7-3DFD-49AE-B5C1-B7AABCDEE8F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38C3C7-9767-4425-A8C7-901A142611A4}"/>
              </a:ext>
            </a:extLst>
          </p:cNvPr>
          <p:cNvSpPr>
            <a:spLocks noGrp="1"/>
          </p:cNvSpPr>
          <p:nvPr>
            <p:ph type="dt" sz="half" idx="10"/>
          </p:nvPr>
        </p:nvSpPr>
        <p:spPr/>
        <p:txBody>
          <a:bodyPr/>
          <a:lstStyle/>
          <a:p>
            <a:fld id="{BA0A95CA-391D-4E42-9970-4EF57688D379}" type="datetimeFigureOut">
              <a:rPr lang="en-US" smtClean="0">
                <a:solidFill>
                  <a:prstClr val="black">
                    <a:tint val="75000"/>
                  </a:prstClr>
                </a:solidFill>
              </a:rPr>
              <a:pPr/>
              <a:t>8/11/20</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448052DF-FB06-4CF5-9A7E-831ADB758998}"/>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B784611F-3C57-48A8-A3FC-715CA17A3F2B}"/>
              </a:ext>
            </a:extLst>
          </p:cNvPr>
          <p:cNvSpPr>
            <a:spLocks noGrp="1"/>
          </p:cNvSpPr>
          <p:nvPr>
            <p:ph type="sldNum" sz="quarter" idx="12"/>
          </p:nvPr>
        </p:nvSpPr>
        <p:spPr/>
        <p:txBody>
          <a:bodyPr/>
          <a:lstStyle/>
          <a:p>
            <a:fld id="{0989F2BC-8596-456E-8FDE-C2EE8B5BC7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189701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0ED523-277E-4A46-A9E4-E19DC5B072E7}"/>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9060A1-2939-440F-AC28-FABF8DFC9594}"/>
              </a:ext>
            </a:extLst>
          </p:cNvPr>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2A4867-3AF9-4015-8058-A0EB2D2CCED2}"/>
              </a:ext>
            </a:extLst>
          </p:cNvPr>
          <p:cNvSpPr>
            <a:spLocks noGrp="1"/>
          </p:cNvSpPr>
          <p:nvPr>
            <p:ph type="dt" sz="half" idx="10"/>
          </p:nvPr>
        </p:nvSpPr>
        <p:spPr/>
        <p:txBody>
          <a:bodyPr/>
          <a:lstStyle/>
          <a:p>
            <a:fld id="{BA0A95CA-391D-4E42-9970-4EF57688D379}" type="datetimeFigureOut">
              <a:rPr lang="en-US" smtClean="0">
                <a:solidFill>
                  <a:prstClr val="black">
                    <a:tint val="75000"/>
                  </a:prstClr>
                </a:solidFill>
              </a:rPr>
              <a:pPr/>
              <a:t>8/11/20</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EAFAB2B3-C10F-4B3B-A980-28E6ADC8F9B3}"/>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6F7B0E76-A08D-4BBD-8ABC-518E60F7EDA7}"/>
              </a:ext>
            </a:extLst>
          </p:cNvPr>
          <p:cNvSpPr>
            <a:spLocks noGrp="1"/>
          </p:cNvSpPr>
          <p:nvPr>
            <p:ph type="sldNum" sz="quarter" idx="12"/>
          </p:nvPr>
        </p:nvSpPr>
        <p:spPr/>
        <p:txBody>
          <a:bodyPr/>
          <a:lstStyle/>
          <a:p>
            <a:fld id="{0989F2BC-8596-456E-8FDE-C2EE8B5BC7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064405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A56D4-2403-4E18-8D54-0A8E409DC8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6AEAF6-50E7-43E0-8E92-F21F84643A2E}"/>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392777-0490-4BB4-A64C-2AB5E54DD667}"/>
              </a:ext>
            </a:extLst>
          </p:cNvPr>
          <p:cNvSpPr>
            <a:spLocks noGrp="1"/>
          </p:cNvSpPr>
          <p:nvPr>
            <p:ph type="dt" sz="half" idx="10"/>
          </p:nvPr>
        </p:nvSpPr>
        <p:spPr/>
        <p:txBody>
          <a:bodyPr/>
          <a:lstStyle/>
          <a:p>
            <a:fld id="{BA0A95CA-391D-4E42-9970-4EF57688D379}" type="datetimeFigureOut">
              <a:rPr lang="en-US" smtClean="0">
                <a:solidFill>
                  <a:prstClr val="black">
                    <a:tint val="75000"/>
                  </a:prstClr>
                </a:solidFill>
              </a:rPr>
              <a:pPr/>
              <a:t>8/11/20</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3D48FC5C-0384-4E54-B6F8-F70953E2E6EE}"/>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BB5F5D11-A7B1-4DB9-8885-9245A7C8AF8E}"/>
              </a:ext>
            </a:extLst>
          </p:cNvPr>
          <p:cNvSpPr>
            <a:spLocks noGrp="1"/>
          </p:cNvSpPr>
          <p:nvPr>
            <p:ph type="sldNum" sz="quarter" idx="12"/>
          </p:nvPr>
        </p:nvSpPr>
        <p:spPr/>
        <p:txBody>
          <a:bodyPr/>
          <a:lstStyle/>
          <a:p>
            <a:fld id="{0989F2BC-8596-456E-8FDE-C2EE8B5BC7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92503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9292A-D562-4400-9A44-4AEDD6897F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D61AD7-6C85-4D6D-9C77-024C4BA3385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CDF598-783B-458B-98AD-47B63B5FA9F6}"/>
              </a:ext>
            </a:extLst>
          </p:cNvPr>
          <p:cNvSpPr>
            <a:spLocks noGrp="1"/>
          </p:cNvSpPr>
          <p:nvPr>
            <p:ph type="dt" sz="half" idx="10"/>
          </p:nvPr>
        </p:nvSpPr>
        <p:spPr/>
        <p:txBody>
          <a:bodyPr/>
          <a:lstStyle/>
          <a:p>
            <a:fld id="{BA0A95CA-391D-4E42-9970-4EF57688D379}" type="datetimeFigureOut">
              <a:rPr lang="en-US" smtClean="0">
                <a:solidFill>
                  <a:prstClr val="black">
                    <a:tint val="75000"/>
                  </a:prstClr>
                </a:solidFill>
              </a:rPr>
              <a:pPr/>
              <a:t>8/11/20</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2609AF61-72A6-4643-B028-BDBB9489098C}"/>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CD7D53E4-CCAB-4C3C-9050-7ED253470390}"/>
              </a:ext>
            </a:extLst>
          </p:cNvPr>
          <p:cNvSpPr>
            <a:spLocks noGrp="1"/>
          </p:cNvSpPr>
          <p:nvPr>
            <p:ph type="sldNum" sz="quarter" idx="12"/>
          </p:nvPr>
        </p:nvSpPr>
        <p:spPr/>
        <p:txBody>
          <a:bodyPr/>
          <a:lstStyle/>
          <a:p>
            <a:fld id="{0989F2BC-8596-456E-8FDE-C2EE8B5BC7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121767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86FFB-EDF8-4EFD-B7B5-DA6A32AE1531}"/>
              </a:ext>
            </a:extLst>
          </p:cNvPr>
          <p:cNvSpPr>
            <a:spLocks noGrp="1"/>
          </p:cNvSpPr>
          <p:nvPr>
            <p:ph type="title"/>
          </p:nvPr>
        </p:nvSpPr>
        <p:spPr>
          <a:xfrm>
            <a:off x="831851" y="1709744"/>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E75AE6-F4EC-4135-B0F9-ED51E74AE5D5}"/>
              </a:ext>
            </a:extLst>
          </p:cNvPr>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5916AE7-034F-4D28-84FC-FED4F26623EF}"/>
              </a:ext>
            </a:extLst>
          </p:cNvPr>
          <p:cNvSpPr>
            <a:spLocks noGrp="1"/>
          </p:cNvSpPr>
          <p:nvPr>
            <p:ph type="dt" sz="half" idx="10"/>
          </p:nvPr>
        </p:nvSpPr>
        <p:spPr/>
        <p:txBody>
          <a:bodyPr/>
          <a:lstStyle/>
          <a:p>
            <a:fld id="{BA0A95CA-391D-4E42-9970-4EF57688D379}" type="datetimeFigureOut">
              <a:rPr lang="en-US" smtClean="0">
                <a:solidFill>
                  <a:prstClr val="black">
                    <a:tint val="75000"/>
                  </a:prstClr>
                </a:solidFill>
              </a:rPr>
              <a:pPr/>
              <a:t>8/11/20</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ECA8CC42-8732-4EE2-A6F1-B40C2D6782BA}"/>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AB1B41F7-BE31-4102-9AF1-14D120A15EA8}"/>
              </a:ext>
            </a:extLst>
          </p:cNvPr>
          <p:cNvSpPr>
            <a:spLocks noGrp="1"/>
          </p:cNvSpPr>
          <p:nvPr>
            <p:ph type="sldNum" sz="quarter" idx="12"/>
          </p:nvPr>
        </p:nvSpPr>
        <p:spPr/>
        <p:txBody>
          <a:bodyPr/>
          <a:lstStyle/>
          <a:p>
            <a:fld id="{0989F2BC-8596-456E-8FDE-C2EE8B5BC7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701517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8D5A6-0F71-486B-8581-0D353AF429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BE19FF-407B-487F-A2CE-942C9F02FD6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D9C99F-E3DF-49BD-B180-DEA53343463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66F9B2-9985-4279-B0C8-BFF8E5100F8C}"/>
              </a:ext>
            </a:extLst>
          </p:cNvPr>
          <p:cNvSpPr>
            <a:spLocks noGrp="1"/>
          </p:cNvSpPr>
          <p:nvPr>
            <p:ph type="dt" sz="half" idx="10"/>
          </p:nvPr>
        </p:nvSpPr>
        <p:spPr/>
        <p:txBody>
          <a:bodyPr/>
          <a:lstStyle/>
          <a:p>
            <a:fld id="{BA0A95CA-391D-4E42-9970-4EF57688D379}" type="datetimeFigureOut">
              <a:rPr lang="en-US" smtClean="0">
                <a:solidFill>
                  <a:prstClr val="black">
                    <a:tint val="75000"/>
                  </a:prstClr>
                </a:solidFill>
              </a:rPr>
              <a:pPr/>
              <a:t>8/11/20</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3E3BD0B6-4522-4D5E-936B-C7058CDE31A5}"/>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06EA7242-D86E-4D52-89DA-06ED731A7CC3}"/>
              </a:ext>
            </a:extLst>
          </p:cNvPr>
          <p:cNvSpPr>
            <a:spLocks noGrp="1"/>
          </p:cNvSpPr>
          <p:nvPr>
            <p:ph type="sldNum" sz="quarter" idx="12"/>
          </p:nvPr>
        </p:nvSpPr>
        <p:spPr/>
        <p:txBody>
          <a:bodyPr/>
          <a:lstStyle/>
          <a:p>
            <a:fld id="{0989F2BC-8596-456E-8FDE-C2EE8B5BC7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972828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9E10C-3FBF-4C6F-8300-7436A8DA3E26}"/>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B91BFC-44AA-4FF3-8AAE-456119A1ACB0}"/>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81BFD55-F2D0-45C5-9339-E8F2EF2C217C}"/>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D870FC-BECB-4D70-BA4B-47DA9EEBEC8E}"/>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6E88632-A413-4202-8D23-DBAC3DAD60E2}"/>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AE9D7F-843C-45A6-B9D4-427B2484FF7D}"/>
              </a:ext>
            </a:extLst>
          </p:cNvPr>
          <p:cNvSpPr>
            <a:spLocks noGrp="1"/>
          </p:cNvSpPr>
          <p:nvPr>
            <p:ph type="dt" sz="half" idx="10"/>
          </p:nvPr>
        </p:nvSpPr>
        <p:spPr/>
        <p:txBody>
          <a:bodyPr/>
          <a:lstStyle/>
          <a:p>
            <a:fld id="{BA0A95CA-391D-4E42-9970-4EF57688D379}" type="datetimeFigureOut">
              <a:rPr lang="en-US" smtClean="0">
                <a:solidFill>
                  <a:prstClr val="black">
                    <a:tint val="75000"/>
                  </a:prstClr>
                </a:solidFill>
              </a:rPr>
              <a:pPr/>
              <a:t>8/11/20</a:t>
            </a:fld>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id="{B90D7D9D-9F73-4DCD-80E6-A290E92C090E}"/>
              </a:ext>
            </a:extLst>
          </p:cNvPr>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id="{C2BAAF75-F73D-45AC-8A9F-671AA559829A}"/>
              </a:ext>
            </a:extLst>
          </p:cNvPr>
          <p:cNvSpPr>
            <a:spLocks noGrp="1"/>
          </p:cNvSpPr>
          <p:nvPr>
            <p:ph type="sldNum" sz="quarter" idx="12"/>
          </p:nvPr>
        </p:nvSpPr>
        <p:spPr/>
        <p:txBody>
          <a:bodyPr/>
          <a:lstStyle/>
          <a:p>
            <a:fld id="{0989F2BC-8596-456E-8FDE-C2EE8B5BC7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07198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9E10C-3FBF-4C6F-8300-7436A8DA3E26}"/>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B91BFC-44AA-4FF3-8AAE-456119A1ACB0}"/>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81BFD55-F2D0-45C5-9339-E8F2EF2C217C}"/>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D870FC-BECB-4D70-BA4B-47DA9EEBEC8E}"/>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6E88632-A413-4202-8D23-DBAC3DAD60E2}"/>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AE9D7F-843C-45A6-B9D4-427B2484FF7D}"/>
              </a:ext>
            </a:extLst>
          </p:cNvPr>
          <p:cNvSpPr>
            <a:spLocks noGrp="1"/>
          </p:cNvSpPr>
          <p:nvPr>
            <p:ph type="dt" sz="half" idx="10"/>
          </p:nvPr>
        </p:nvSpPr>
        <p:spPr/>
        <p:txBody>
          <a:bodyPr/>
          <a:lstStyle/>
          <a:p>
            <a:fld id="{BA0A95CA-391D-4E42-9970-4EF57688D379}" type="datetimeFigureOut">
              <a:rPr lang="en-US" smtClean="0"/>
              <a:t>8/11/20</a:t>
            </a:fld>
            <a:endParaRPr lang="en-US" dirty="0"/>
          </a:p>
        </p:txBody>
      </p:sp>
      <p:sp>
        <p:nvSpPr>
          <p:cNvPr id="8" name="Footer Placeholder 7">
            <a:extLst>
              <a:ext uri="{FF2B5EF4-FFF2-40B4-BE49-F238E27FC236}">
                <a16:creationId xmlns:a16="http://schemas.microsoft.com/office/drawing/2014/main" id="{B90D7D9D-9F73-4DCD-80E6-A290E92C090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2BAAF75-F73D-45AC-8A9F-671AA559829A}"/>
              </a:ext>
            </a:extLst>
          </p:cNvPr>
          <p:cNvSpPr>
            <a:spLocks noGrp="1"/>
          </p:cNvSpPr>
          <p:nvPr>
            <p:ph type="sldNum" sz="quarter" idx="12"/>
          </p:nvPr>
        </p:nvSpPr>
        <p:spPr/>
        <p:txBody>
          <a:bodyPr/>
          <a:lstStyle/>
          <a:p>
            <a:fld id="{0989F2BC-8596-456E-8FDE-C2EE8B5BC767}" type="slidenum">
              <a:rPr lang="en-US" smtClean="0"/>
              <a:t>‹#›</a:t>
            </a:fld>
            <a:endParaRPr lang="en-US" dirty="0"/>
          </a:p>
        </p:txBody>
      </p:sp>
    </p:spTree>
    <p:extLst>
      <p:ext uri="{BB962C8B-B14F-4D97-AF65-F5344CB8AC3E}">
        <p14:creationId xmlns:p14="http://schemas.microsoft.com/office/powerpoint/2010/main" val="35621573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5A6B7-C686-46F3-B1EC-972FB03776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4B54AE-7852-4320-98F9-DC6938E160DC}"/>
              </a:ext>
            </a:extLst>
          </p:cNvPr>
          <p:cNvSpPr>
            <a:spLocks noGrp="1"/>
          </p:cNvSpPr>
          <p:nvPr>
            <p:ph type="dt" sz="half" idx="10"/>
          </p:nvPr>
        </p:nvSpPr>
        <p:spPr/>
        <p:txBody>
          <a:bodyPr/>
          <a:lstStyle/>
          <a:p>
            <a:fld id="{BA0A95CA-391D-4E42-9970-4EF57688D379}" type="datetimeFigureOut">
              <a:rPr lang="en-US" smtClean="0">
                <a:solidFill>
                  <a:prstClr val="black">
                    <a:tint val="75000"/>
                  </a:prstClr>
                </a:solidFill>
              </a:rPr>
              <a:pPr/>
              <a:t>8/11/20</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27CCF5C6-5E83-4CA1-B3B4-FF55F54803FA}"/>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55B4600-6E01-46C4-8663-2A4F440646AB}"/>
              </a:ext>
            </a:extLst>
          </p:cNvPr>
          <p:cNvSpPr>
            <a:spLocks noGrp="1"/>
          </p:cNvSpPr>
          <p:nvPr>
            <p:ph type="sldNum" sz="quarter" idx="12"/>
          </p:nvPr>
        </p:nvSpPr>
        <p:spPr/>
        <p:txBody>
          <a:bodyPr/>
          <a:lstStyle/>
          <a:p>
            <a:fld id="{0989F2BC-8596-456E-8FDE-C2EE8B5BC7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00666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7403A5-1B3F-4AB8-85F7-40A71AC9BC73}"/>
              </a:ext>
            </a:extLst>
          </p:cNvPr>
          <p:cNvSpPr>
            <a:spLocks noGrp="1"/>
          </p:cNvSpPr>
          <p:nvPr>
            <p:ph type="dt" sz="half" idx="10"/>
          </p:nvPr>
        </p:nvSpPr>
        <p:spPr/>
        <p:txBody>
          <a:bodyPr/>
          <a:lstStyle/>
          <a:p>
            <a:fld id="{BA0A95CA-391D-4E42-9970-4EF57688D379}" type="datetimeFigureOut">
              <a:rPr lang="en-US" smtClean="0">
                <a:solidFill>
                  <a:prstClr val="black">
                    <a:tint val="75000"/>
                  </a:prstClr>
                </a:solidFill>
              </a:rPr>
              <a:pPr/>
              <a:t>8/11/20</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BD2D9176-CE9C-4FF4-8971-3D4C760B0069}"/>
              </a:ext>
            </a:extLst>
          </p:cNvPr>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0400A887-897B-4791-BBCD-1725BC5E925C}"/>
              </a:ext>
            </a:extLst>
          </p:cNvPr>
          <p:cNvSpPr>
            <a:spLocks noGrp="1"/>
          </p:cNvSpPr>
          <p:nvPr>
            <p:ph type="sldNum" sz="quarter" idx="12"/>
          </p:nvPr>
        </p:nvSpPr>
        <p:spPr/>
        <p:txBody>
          <a:bodyPr/>
          <a:lstStyle/>
          <a:p>
            <a:fld id="{0989F2BC-8596-456E-8FDE-C2EE8B5BC7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142373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3CE3C-EEDA-4FEF-9660-EAF88322A5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FF1BC9-BD94-4C80-8348-F91CED86D260}"/>
              </a:ext>
            </a:extLst>
          </p:cNvPr>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E76F8D-F747-499D-8972-EC30387E2044}"/>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D4C42B5-141F-49AF-A0F3-A835DD2CB338}"/>
              </a:ext>
            </a:extLst>
          </p:cNvPr>
          <p:cNvSpPr>
            <a:spLocks noGrp="1"/>
          </p:cNvSpPr>
          <p:nvPr>
            <p:ph type="dt" sz="half" idx="10"/>
          </p:nvPr>
        </p:nvSpPr>
        <p:spPr/>
        <p:txBody>
          <a:bodyPr/>
          <a:lstStyle/>
          <a:p>
            <a:fld id="{BA0A95CA-391D-4E42-9970-4EF57688D379}" type="datetimeFigureOut">
              <a:rPr lang="en-US" smtClean="0">
                <a:solidFill>
                  <a:prstClr val="black">
                    <a:tint val="75000"/>
                  </a:prstClr>
                </a:solidFill>
              </a:rPr>
              <a:pPr/>
              <a:t>8/11/20</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902C030A-998A-40D8-955A-0DDF9C79349D}"/>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59F2E209-5CB9-4D7E-B56B-7B5E215269A2}"/>
              </a:ext>
            </a:extLst>
          </p:cNvPr>
          <p:cNvSpPr>
            <a:spLocks noGrp="1"/>
          </p:cNvSpPr>
          <p:nvPr>
            <p:ph type="sldNum" sz="quarter" idx="12"/>
          </p:nvPr>
        </p:nvSpPr>
        <p:spPr/>
        <p:txBody>
          <a:bodyPr/>
          <a:lstStyle/>
          <a:p>
            <a:fld id="{0989F2BC-8596-456E-8FDE-C2EE8B5BC7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916905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77F1D-4B9C-46C0-BA71-652F9AF8EF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CC1DA9-854F-4084-8373-8EDE051D3DB5}"/>
              </a:ext>
            </a:extLst>
          </p:cNvPr>
          <p:cNvSpPr>
            <a:spLocks noGrp="1"/>
          </p:cNvSpPr>
          <p:nvPr>
            <p:ph type="pic" idx="1"/>
          </p:nvPr>
        </p:nvSpPr>
        <p:spPr>
          <a:xfrm>
            <a:off x="5183188" y="987431"/>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a:extLst>
              <a:ext uri="{FF2B5EF4-FFF2-40B4-BE49-F238E27FC236}">
                <a16:creationId xmlns:a16="http://schemas.microsoft.com/office/drawing/2014/main" id="{56C44DA6-0854-415D-93B9-AF190001695D}"/>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386B8DE-A412-4531-B2FB-9A7A3FF54BBE}"/>
              </a:ext>
            </a:extLst>
          </p:cNvPr>
          <p:cNvSpPr>
            <a:spLocks noGrp="1"/>
          </p:cNvSpPr>
          <p:nvPr>
            <p:ph type="dt" sz="half" idx="10"/>
          </p:nvPr>
        </p:nvSpPr>
        <p:spPr/>
        <p:txBody>
          <a:bodyPr/>
          <a:lstStyle/>
          <a:p>
            <a:fld id="{BA0A95CA-391D-4E42-9970-4EF57688D379}" type="datetimeFigureOut">
              <a:rPr lang="en-US" smtClean="0">
                <a:solidFill>
                  <a:prstClr val="black">
                    <a:tint val="75000"/>
                  </a:prstClr>
                </a:solidFill>
              </a:rPr>
              <a:pPr/>
              <a:t>8/11/20</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FEF3B229-9F2B-4F6F-8614-D4B7CF1D71B9}"/>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9946F2DC-1C01-42C2-A25A-553522769D41}"/>
              </a:ext>
            </a:extLst>
          </p:cNvPr>
          <p:cNvSpPr>
            <a:spLocks noGrp="1"/>
          </p:cNvSpPr>
          <p:nvPr>
            <p:ph type="sldNum" sz="quarter" idx="12"/>
          </p:nvPr>
        </p:nvSpPr>
        <p:spPr/>
        <p:txBody>
          <a:bodyPr/>
          <a:lstStyle/>
          <a:p>
            <a:fld id="{0989F2BC-8596-456E-8FDE-C2EE8B5BC7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699920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BECB9-9FD5-4A96-B762-4830403E12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653AD7-3DFD-49AE-B5C1-B7AABCDEE8F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38C3C7-9767-4425-A8C7-901A142611A4}"/>
              </a:ext>
            </a:extLst>
          </p:cNvPr>
          <p:cNvSpPr>
            <a:spLocks noGrp="1"/>
          </p:cNvSpPr>
          <p:nvPr>
            <p:ph type="dt" sz="half" idx="10"/>
          </p:nvPr>
        </p:nvSpPr>
        <p:spPr/>
        <p:txBody>
          <a:bodyPr/>
          <a:lstStyle/>
          <a:p>
            <a:fld id="{BA0A95CA-391D-4E42-9970-4EF57688D379}" type="datetimeFigureOut">
              <a:rPr lang="en-US" smtClean="0">
                <a:solidFill>
                  <a:prstClr val="black">
                    <a:tint val="75000"/>
                  </a:prstClr>
                </a:solidFill>
              </a:rPr>
              <a:pPr/>
              <a:t>8/11/20</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448052DF-FB06-4CF5-9A7E-831ADB758998}"/>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B784611F-3C57-48A8-A3FC-715CA17A3F2B}"/>
              </a:ext>
            </a:extLst>
          </p:cNvPr>
          <p:cNvSpPr>
            <a:spLocks noGrp="1"/>
          </p:cNvSpPr>
          <p:nvPr>
            <p:ph type="sldNum" sz="quarter" idx="12"/>
          </p:nvPr>
        </p:nvSpPr>
        <p:spPr/>
        <p:txBody>
          <a:bodyPr/>
          <a:lstStyle/>
          <a:p>
            <a:fld id="{0989F2BC-8596-456E-8FDE-C2EE8B5BC7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134310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0ED523-277E-4A46-A9E4-E19DC5B072E7}"/>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9060A1-2939-440F-AC28-FABF8DFC9594}"/>
              </a:ext>
            </a:extLst>
          </p:cNvPr>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2A4867-3AF9-4015-8058-A0EB2D2CCED2}"/>
              </a:ext>
            </a:extLst>
          </p:cNvPr>
          <p:cNvSpPr>
            <a:spLocks noGrp="1"/>
          </p:cNvSpPr>
          <p:nvPr>
            <p:ph type="dt" sz="half" idx="10"/>
          </p:nvPr>
        </p:nvSpPr>
        <p:spPr/>
        <p:txBody>
          <a:bodyPr/>
          <a:lstStyle/>
          <a:p>
            <a:fld id="{BA0A95CA-391D-4E42-9970-4EF57688D379}" type="datetimeFigureOut">
              <a:rPr lang="en-US" smtClean="0">
                <a:solidFill>
                  <a:prstClr val="black">
                    <a:tint val="75000"/>
                  </a:prstClr>
                </a:solidFill>
              </a:rPr>
              <a:pPr/>
              <a:t>8/11/20</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EAFAB2B3-C10F-4B3B-A980-28E6ADC8F9B3}"/>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6F7B0E76-A08D-4BBD-8ABC-518E60F7EDA7}"/>
              </a:ext>
            </a:extLst>
          </p:cNvPr>
          <p:cNvSpPr>
            <a:spLocks noGrp="1"/>
          </p:cNvSpPr>
          <p:nvPr>
            <p:ph type="sldNum" sz="quarter" idx="12"/>
          </p:nvPr>
        </p:nvSpPr>
        <p:spPr/>
        <p:txBody>
          <a:bodyPr/>
          <a:lstStyle/>
          <a:p>
            <a:fld id="{0989F2BC-8596-456E-8FDE-C2EE8B5BC7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6825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5A6B7-C686-46F3-B1EC-972FB03776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4B54AE-7852-4320-98F9-DC6938E160DC}"/>
              </a:ext>
            </a:extLst>
          </p:cNvPr>
          <p:cNvSpPr>
            <a:spLocks noGrp="1"/>
          </p:cNvSpPr>
          <p:nvPr>
            <p:ph type="dt" sz="half" idx="10"/>
          </p:nvPr>
        </p:nvSpPr>
        <p:spPr/>
        <p:txBody>
          <a:bodyPr/>
          <a:lstStyle/>
          <a:p>
            <a:fld id="{BA0A95CA-391D-4E42-9970-4EF57688D379}" type="datetimeFigureOut">
              <a:rPr lang="en-US" smtClean="0"/>
              <a:t>8/11/20</a:t>
            </a:fld>
            <a:endParaRPr lang="en-US" dirty="0"/>
          </a:p>
        </p:txBody>
      </p:sp>
      <p:sp>
        <p:nvSpPr>
          <p:cNvPr id="4" name="Footer Placeholder 3">
            <a:extLst>
              <a:ext uri="{FF2B5EF4-FFF2-40B4-BE49-F238E27FC236}">
                <a16:creationId xmlns:a16="http://schemas.microsoft.com/office/drawing/2014/main" id="{27CCF5C6-5E83-4CA1-B3B4-FF55F54803F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55B4600-6E01-46C4-8663-2A4F440646AB}"/>
              </a:ext>
            </a:extLst>
          </p:cNvPr>
          <p:cNvSpPr>
            <a:spLocks noGrp="1"/>
          </p:cNvSpPr>
          <p:nvPr>
            <p:ph type="sldNum" sz="quarter" idx="12"/>
          </p:nvPr>
        </p:nvSpPr>
        <p:spPr/>
        <p:txBody>
          <a:bodyPr/>
          <a:lstStyle/>
          <a:p>
            <a:fld id="{0989F2BC-8596-456E-8FDE-C2EE8B5BC767}" type="slidenum">
              <a:rPr lang="en-US" smtClean="0"/>
              <a:t>‹#›</a:t>
            </a:fld>
            <a:endParaRPr lang="en-US" dirty="0"/>
          </a:p>
        </p:txBody>
      </p:sp>
    </p:spTree>
    <p:extLst>
      <p:ext uri="{BB962C8B-B14F-4D97-AF65-F5344CB8AC3E}">
        <p14:creationId xmlns:p14="http://schemas.microsoft.com/office/powerpoint/2010/main" val="730737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7403A5-1B3F-4AB8-85F7-40A71AC9BC73}"/>
              </a:ext>
            </a:extLst>
          </p:cNvPr>
          <p:cNvSpPr>
            <a:spLocks noGrp="1"/>
          </p:cNvSpPr>
          <p:nvPr>
            <p:ph type="dt" sz="half" idx="10"/>
          </p:nvPr>
        </p:nvSpPr>
        <p:spPr/>
        <p:txBody>
          <a:bodyPr/>
          <a:lstStyle/>
          <a:p>
            <a:fld id="{BA0A95CA-391D-4E42-9970-4EF57688D379}" type="datetimeFigureOut">
              <a:rPr lang="en-US" smtClean="0"/>
              <a:t>8/11/20</a:t>
            </a:fld>
            <a:endParaRPr lang="en-US" dirty="0"/>
          </a:p>
        </p:txBody>
      </p:sp>
      <p:sp>
        <p:nvSpPr>
          <p:cNvPr id="3" name="Footer Placeholder 2">
            <a:extLst>
              <a:ext uri="{FF2B5EF4-FFF2-40B4-BE49-F238E27FC236}">
                <a16:creationId xmlns:a16="http://schemas.microsoft.com/office/drawing/2014/main" id="{BD2D9176-CE9C-4FF4-8971-3D4C760B006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400A887-897B-4791-BBCD-1725BC5E925C}"/>
              </a:ext>
            </a:extLst>
          </p:cNvPr>
          <p:cNvSpPr>
            <a:spLocks noGrp="1"/>
          </p:cNvSpPr>
          <p:nvPr>
            <p:ph type="sldNum" sz="quarter" idx="12"/>
          </p:nvPr>
        </p:nvSpPr>
        <p:spPr/>
        <p:txBody>
          <a:bodyPr/>
          <a:lstStyle/>
          <a:p>
            <a:fld id="{0989F2BC-8596-456E-8FDE-C2EE8B5BC767}" type="slidenum">
              <a:rPr lang="en-US" smtClean="0"/>
              <a:t>‹#›</a:t>
            </a:fld>
            <a:endParaRPr lang="en-US" dirty="0"/>
          </a:p>
        </p:txBody>
      </p:sp>
    </p:spTree>
    <p:extLst>
      <p:ext uri="{BB962C8B-B14F-4D97-AF65-F5344CB8AC3E}">
        <p14:creationId xmlns:p14="http://schemas.microsoft.com/office/powerpoint/2010/main" val="2015908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3CE3C-EEDA-4FEF-9660-EAF88322A5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FF1BC9-BD94-4C80-8348-F91CED86D260}"/>
              </a:ext>
            </a:extLst>
          </p:cNvPr>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E76F8D-F747-499D-8972-EC30387E2044}"/>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D4C42B5-141F-49AF-A0F3-A835DD2CB338}"/>
              </a:ext>
            </a:extLst>
          </p:cNvPr>
          <p:cNvSpPr>
            <a:spLocks noGrp="1"/>
          </p:cNvSpPr>
          <p:nvPr>
            <p:ph type="dt" sz="half" idx="10"/>
          </p:nvPr>
        </p:nvSpPr>
        <p:spPr/>
        <p:txBody>
          <a:bodyPr/>
          <a:lstStyle/>
          <a:p>
            <a:fld id="{BA0A95CA-391D-4E42-9970-4EF57688D379}" type="datetimeFigureOut">
              <a:rPr lang="en-US" smtClean="0"/>
              <a:t>8/11/20</a:t>
            </a:fld>
            <a:endParaRPr lang="en-US" dirty="0"/>
          </a:p>
        </p:txBody>
      </p:sp>
      <p:sp>
        <p:nvSpPr>
          <p:cNvPr id="6" name="Footer Placeholder 5">
            <a:extLst>
              <a:ext uri="{FF2B5EF4-FFF2-40B4-BE49-F238E27FC236}">
                <a16:creationId xmlns:a16="http://schemas.microsoft.com/office/drawing/2014/main" id="{902C030A-998A-40D8-955A-0DDF9C79349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9F2E209-5CB9-4D7E-B56B-7B5E215269A2}"/>
              </a:ext>
            </a:extLst>
          </p:cNvPr>
          <p:cNvSpPr>
            <a:spLocks noGrp="1"/>
          </p:cNvSpPr>
          <p:nvPr>
            <p:ph type="sldNum" sz="quarter" idx="12"/>
          </p:nvPr>
        </p:nvSpPr>
        <p:spPr/>
        <p:txBody>
          <a:bodyPr/>
          <a:lstStyle/>
          <a:p>
            <a:fld id="{0989F2BC-8596-456E-8FDE-C2EE8B5BC767}" type="slidenum">
              <a:rPr lang="en-US" smtClean="0"/>
              <a:t>‹#›</a:t>
            </a:fld>
            <a:endParaRPr lang="en-US" dirty="0"/>
          </a:p>
        </p:txBody>
      </p:sp>
    </p:spTree>
    <p:extLst>
      <p:ext uri="{BB962C8B-B14F-4D97-AF65-F5344CB8AC3E}">
        <p14:creationId xmlns:p14="http://schemas.microsoft.com/office/powerpoint/2010/main" val="3819768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77F1D-4B9C-46C0-BA71-652F9AF8EF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CC1DA9-854F-4084-8373-8EDE051D3DB5}"/>
              </a:ext>
            </a:extLst>
          </p:cNvPr>
          <p:cNvSpPr>
            <a:spLocks noGrp="1"/>
          </p:cNvSpPr>
          <p:nvPr>
            <p:ph type="pic" idx="1"/>
          </p:nvPr>
        </p:nvSpPr>
        <p:spPr>
          <a:xfrm>
            <a:off x="5183188" y="987431"/>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a:extLst>
              <a:ext uri="{FF2B5EF4-FFF2-40B4-BE49-F238E27FC236}">
                <a16:creationId xmlns:a16="http://schemas.microsoft.com/office/drawing/2014/main" id="{56C44DA6-0854-415D-93B9-AF190001695D}"/>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386B8DE-A412-4531-B2FB-9A7A3FF54BBE}"/>
              </a:ext>
            </a:extLst>
          </p:cNvPr>
          <p:cNvSpPr>
            <a:spLocks noGrp="1"/>
          </p:cNvSpPr>
          <p:nvPr>
            <p:ph type="dt" sz="half" idx="10"/>
          </p:nvPr>
        </p:nvSpPr>
        <p:spPr/>
        <p:txBody>
          <a:bodyPr/>
          <a:lstStyle/>
          <a:p>
            <a:fld id="{BA0A95CA-391D-4E42-9970-4EF57688D379}" type="datetimeFigureOut">
              <a:rPr lang="en-US" smtClean="0"/>
              <a:t>8/11/20</a:t>
            </a:fld>
            <a:endParaRPr lang="en-US" dirty="0"/>
          </a:p>
        </p:txBody>
      </p:sp>
      <p:sp>
        <p:nvSpPr>
          <p:cNvPr id="6" name="Footer Placeholder 5">
            <a:extLst>
              <a:ext uri="{FF2B5EF4-FFF2-40B4-BE49-F238E27FC236}">
                <a16:creationId xmlns:a16="http://schemas.microsoft.com/office/drawing/2014/main" id="{FEF3B229-9F2B-4F6F-8614-D4B7CF1D71B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946F2DC-1C01-42C2-A25A-553522769D41}"/>
              </a:ext>
            </a:extLst>
          </p:cNvPr>
          <p:cNvSpPr>
            <a:spLocks noGrp="1"/>
          </p:cNvSpPr>
          <p:nvPr>
            <p:ph type="sldNum" sz="quarter" idx="12"/>
          </p:nvPr>
        </p:nvSpPr>
        <p:spPr/>
        <p:txBody>
          <a:bodyPr/>
          <a:lstStyle/>
          <a:p>
            <a:fld id="{0989F2BC-8596-456E-8FDE-C2EE8B5BC767}" type="slidenum">
              <a:rPr lang="en-US" smtClean="0"/>
              <a:t>‹#›</a:t>
            </a:fld>
            <a:endParaRPr lang="en-US" dirty="0"/>
          </a:p>
        </p:txBody>
      </p:sp>
    </p:spTree>
    <p:extLst>
      <p:ext uri="{BB962C8B-B14F-4D97-AF65-F5344CB8AC3E}">
        <p14:creationId xmlns:p14="http://schemas.microsoft.com/office/powerpoint/2010/main" val="801555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3.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4.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2" descr="L:\29_WK_Beg_13_Jul 2020\49937_AMERICAS\HYD\3.jpg"/>
          <p:cNvPicPr>
            <a:picLocks noChangeArrowheads="1"/>
          </p:cNvPicPr>
          <p:nvPr/>
        </p:nvPicPr>
        <p:blipFill rotWithShape="1">
          <a:blip r:embed="rId14">
            <a:duotone>
              <a:prstClr val="black"/>
              <a:srgbClr val="FFD1DF">
                <a:tint val="45000"/>
                <a:satMod val="400000"/>
              </a:srgbClr>
            </a:duotone>
            <a:extLst>
              <a:ext uri="{28A0092B-C50C-407E-A947-70E740481C1C}">
                <a14:useLocalDpi xmlns:a14="http://schemas.microsoft.com/office/drawing/2010/main" val="0"/>
              </a:ext>
            </a:extLst>
          </a:blip>
          <a:srcRect t="59992" b="29036"/>
          <a:stretch/>
        </p:blipFill>
        <p:spPr bwMode="auto">
          <a:xfrm flipH="1">
            <a:off x="0" y="-27955"/>
            <a:ext cx="12192000" cy="11557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6D507F20-EB35-4306-8368-E6CCFADB33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0BC6BD-8C09-4EFC-A7D5-92777F604DBC}"/>
              </a:ext>
            </a:extLst>
          </p:cNvPr>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0A95CA-391D-4E42-9970-4EF57688D379}" type="datetimeFigureOut">
              <a:rPr lang="en-US" smtClean="0"/>
              <a:t>8/11/20</a:t>
            </a:fld>
            <a:endParaRPr lang="en-US" dirty="0"/>
          </a:p>
        </p:txBody>
      </p:sp>
      <p:sp>
        <p:nvSpPr>
          <p:cNvPr id="5" name="Footer Placeholder 4">
            <a:extLst>
              <a:ext uri="{FF2B5EF4-FFF2-40B4-BE49-F238E27FC236}">
                <a16:creationId xmlns:a16="http://schemas.microsoft.com/office/drawing/2014/main" id="{F67F3B2E-3E97-4574-AC1E-E73684250161}"/>
              </a:ext>
            </a:extLst>
          </p:cNvPr>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C2BEADA-C4B9-48BC-9028-EE5A19194462}"/>
              </a:ext>
            </a:extLst>
          </p:cNvPr>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89F2BC-8596-456E-8FDE-C2EE8B5BC767}" type="slidenum">
              <a:rPr lang="en-US" smtClean="0"/>
              <a:t>‹#›</a:t>
            </a:fld>
            <a:endParaRPr lang="en-US" dirty="0"/>
          </a:p>
        </p:txBody>
      </p:sp>
      <p:sp>
        <p:nvSpPr>
          <p:cNvPr id="10" name="Rectangle 9"/>
          <p:cNvSpPr/>
          <p:nvPr/>
        </p:nvSpPr>
        <p:spPr>
          <a:xfrm>
            <a:off x="0" y="-27956"/>
            <a:ext cx="12192000" cy="1155701"/>
          </a:xfrm>
          <a:prstGeom prst="rect">
            <a:avLst/>
          </a:prstGeom>
          <a:gradFill flip="none" rotWithShape="1">
            <a:gsLst>
              <a:gs pos="0">
                <a:srgbClr val="1B67B3">
                  <a:alpha val="0"/>
                </a:srgbClr>
              </a:gs>
              <a:gs pos="50000">
                <a:srgbClr val="217DD9">
                  <a:alpha val="18000"/>
                </a:srgbClr>
              </a:gs>
              <a:gs pos="100000">
                <a:srgbClr val="002060">
                  <a:alpha val="8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153143"/>
            <a:ext cx="12192000" cy="36000"/>
          </a:xfrm>
          <a:prstGeom prst="rect">
            <a:avLst/>
          </a:prstGeom>
          <a:gradFill flip="none" rotWithShape="1">
            <a:gsLst>
              <a:gs pos="2625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947400" y="-27956"/>
            <a:ext cx="1155600" cy="1155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a:extLst>
              <a:ext uri="{FF2B5EF4-FFF2-40B4-BE49-F238E27FC236}">
                <a16:creationId xmlns:a16="http://schemas.microsoft.com/office/drawing/2014/main" id="{8AB35A36-4A43-4B61-9E91-67CF72596111}"/>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059648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86"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B35A36-4A43-4B61-9E91-67CF72596111}"/>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507F20-EB35-4306-8368-E6CCFADB33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0BC6BD-8C09-4EFC-A7D5-92777F604DBC}"/>
              </a:ext>
            </a:extLst>
          </p:cNvPr>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0A95CA-391D-4E42-9970-4EF57688D379}" type="datetimeFigureOut">
              <a:rPr lang="en-US" smtClean="0">
                <a:solidFill>
                  <a:prstClr val="black">
                    <a:tint val="75000"/>
                  </a:prstClr>
                </a:solidFill>
              </a:rPr>
              <a:pPr/>
              <a:t>8/11/20</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F67F3B2E-3E97-4574-AC1E-E73684250161}"/>
              </a:ext>
            </a:extLst>
          </p:cNvPr>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8C2BEADA-C4B9-48BC-9028-EE5A19194462}"/>
              </a:ext>
            </a:extLst>
          </p:cNvPr>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89F2BC-8596-456E-8FDE-C2EE8B5BC7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8887740"/>
      </p:ext>
    </p:extLst>
  </p:cSld>
  <p:clrMap bg1="lt1" tx1="dk1" bg2="lt2" tx2="dk2" accent1="accent1" accent2="accent2" accent3="accent3" accent4="accent4" accent5="accent5" accent6="accent6" hlink="hlink" folHlink="folHlink"/>
  <p:sldLayoutIdLst>
    <p:sldLayoutId id="2147483673" r:id="rId1"/>
    <p:sldLayoutId id="2147483781" r:id="rId2"/>
    <p:sldLayoutId id="2147483790" r:id="rId3"/>
    <p:sldLayoutId id="2147483780" r:id="rId4"/>
    <p:sldLayoutId id="2147483782" r:id="rId5"/>
    <p:sldLayoutId id="2147483783" r:id="rId6"/>
    <p:sldLayoutId id="2147483784" r:id="rId7"/>
    <p:sldLayoutId id="2147483785" r:id="rId8"/>
    <p:sldLayoutId id="2147483788" r:id="rId9"/>
    <p:sldLayoutId id="2147483789" r:id="rId10"/>
    <p:sldLayoutId id="2147483787"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2" descr="L:\29_WK_Beg_13_Jul 2020\49937_AMERICAS\HYD\3.jpg"/>
          <p:cNvPicPr>
            <a:picLocks noChangeArrowheads="1"/>
          </p:cNvPicPr>
          <p:nvPr/>
        </p:nvPicPr>
        <p:blipFill rotWithShape="1">
          <a:blip r:embed="rId13">
            <a:duotone>
              <a:prstClr val="black"/>
              <a:srgbClr val="FFD1DF">
                <a:tint val="45000"/>
                <a:satMod val="400000"/>
              </a:srgbClr>
            </a:duotone>
            <a:extLst>
              <a:ext uri="{28A0092B-C50C-407E-A947-70E740481C1C}">
                <a14:useLocalDpi xmlns:a14="http://schemas.microsoft.com/office/drawing/2010/main" val="0"/>
              </a:ext>
            </a:extLst>
          </a:blip>
          <a:srcRect t="59992" b="29036"/>
          <a:stretch/>
        </p:blipFill>
        <p:spPr bwMode="auto">
          <a:xfrm flipH="1">
            <a:off x="0" y="-27955"/>
            <a:ext cx="12192000" cy="11557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0" y="-27956"/>
            <a:ext cx="12192000" cy="1155701"/>
          </a:xfrm>
          <a:prstGeom prst="rect">
            <a:avLst/>
          </a:prstGeom>
          <a:gradFill flip="none" rotWithShape="1">
            <a:gsLst>
              <a:gs pos="0">
                <a:srgbClr val="1B67B3">
                  <a:alpha val="0"/>
                </a:srgbClr>
              </a:gs>
              <a:gs pos="50000">
                <a:srgbClr val="217DD9">
                  <a:alpha val="18000"/>
                </a:srgbClr>
              </a:gs>
              <a:gs pos="100000">
                <a:srgbClr val="002060">
                  <a:alpha val="8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153143"/>
            <a:ext cx="12192000" cy="36000"/>
          </a:xfrm>
          <a:prstGeom prst="rect">
            <a:avLst/>
          </a:prstGeom>
          <a:gradFill flip="none" rotWithShape="1">
            <a:gsLst>
              <a:gs pos="2625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947400" y="-27956"/>
            <a:ext cx="1155600" cy="1155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6D507F20-EB35-4306-8368-E6CCFADB33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0BC6BD-8C09-4EFC-A7D5-92777F604DBC}"/>
              </a:ext>
            </a:extLst>
          </p:cNvPr>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0A95CA-391D-4E42-9970-4EF57688D379}" type="datetimeFigureOut">
              <a:rPr lang="en-US" smtClean="0">
                <a:solidFill>
                  <a:prstClr val="black">
                    <a:tint val="75000"/>
                  </a:prstClr>
                </a:solidFill>
              </a:rPr>
              <a:pPr/>
              <a:t>8/11/20</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F67F3B2E-3E97-4574-AC1E-E73684250161}"/>
              </a:ext>
            </a:extLst>
          </p:cNvPr>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8C2BEADA-C4B9-48BC-9028-EE5A19194462}"/>
              </a:ext>
            </a:extLst>
          </p:cNvPr>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89F2BC-8596-456E-8FDE-C2EE8B5BC767}" type="slidenum">
              <a:rPr lang="en-US" smtClean="0">
                <a:solidFill>
                  <a:prstClr val="black">
                    <a:tint val="75000"/>
                  </a:prstClr>
                </a:solidFill>
              </a:rPr>
              <a:pPr/>
              <a:t>‹#›</a:t>
            </a:fld>
            <a:endParaRPr lang="en-US" dirty="0">
              <a:solidFill>
                <a:prstClr val="black">
                  <a:tint val="75000"/>
                </a:prstClr>
              </a:solidFill>
            </a:endParaRPr>
          </a:p>
        </p:txBody>
      </p:sp>
      <p:sp>
        <p:nvSpPr>
          <p:cNvPr id="2" name="Title Placeholder 1">
            <a:extLst>
              <a:ext uri="{FF2B5EF4-FFF2-40B4-BE49-F238E27FC236}">
                <a16:creationId xmlns:a16="http://schemas.microsoft.com/office/drawing/2014/main" id="{8AB35A36-4A43-4B61-9E91-67CF72596111}"/>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11328559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2" descr="L:\29_WK_Beg_13_Jul 2020\49937_AMERICAS\HYD\3.jpg"/>
          <p:cNvPicPr>
            <a:picLocks noChangeArrowheads="1"/>
          </p:cNvPicPr>
          <p:nvPr/>
        </p:nvPicPr>
        <p:blipFill rotWithShape="1">
          <a:blip r:embed="rId13">
            <a:duotone>
              <a:prstClr val="black"/>
              <a:srgbClr val="FFD1DF">
                <a:tint val="45000"/>
                <a:satMod val="400000"/>
              </a:srgbClr>
            </a:duotone>
            <a:extLst>
              <a:ext uri="{28A0092B-C50C-407E-A947-70E740481C1C}">
                <a14:useLocalDpi xmlns:a14="http://schemas.microsoft.com/office/drawing/2010/main" val="0"/>
              </a:ext>
            </a:extLst>
          </a:blip>
          <a:srcRect t="59992" b="29036"/>
          <a:stretch/>
        </p:blipFill>
        <p:spPr bwMode="auto">
          <a:xfrm flipH="1">
            <a:off x="0" y="-27955"/>
            <a:ext cx="12192000" cy="11557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0" y="-27956"/>
            <a:ext cx="12192000" cy="1155701"/>
          </a:xfrm>
          <a:prstGeom prst="rect">
            <a:avLst/>
          </a:prstGeom>
          <a:gradFill flip="none" rotWithShape="1">
            <a:gsLst>
              <a:gs pos="0">
                <a:srgbClr val="1B67B3">
                  <a:alpha val="0"/>
                </a:srgbClr>
              </a:gs>
              <a:gs pos="50000">
                <a:srgbClr val="217DD9">
                  <a:alpha val="18000"/>
                </a:srgbClr>
              </a:gs>
              <a:gs pos="100000">
                <a:srgbClr val="002060">
                  <a:alpha val="8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153143"/>
            <a:ext cx="12192000" cy="36000"/>
          </a:xfrm>
          <a:prstGeom prst="rect">
            <a:avLst/>
          </a:prstGeom>
          <a:gradFill flip="none" rotWithShape="1">
            <a:gsLst>
              <a:gs pos="2625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947400" y="-27956"/>
            <a:ext cx="1155600" cy="1155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6D507F20-EB35-4306-8368-E6CCFADB33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0BC6BD-8C09-4EFC-A7D5-92777F604DBC}"/>
              </a:ext>
            </a:extLst>
          </p:cNvPr>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0A95CA-391D-4E42-9970-4EF57688D379}" type="datetimeFigureOut">
              <a:rPr lang="en-US" smtClean="0">
                <a:solidFill>
                  <a:prstClr val="black">
                    <a:tint val="75000"/>
                  </a:prstClr>
                </a:solidFill>
              </a:rPr>
              <a:pPr/>
              <a:t>8/11/20</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F67F3B2E-3E97-4574-AC1E-E73684250161}"/>
              </a:ext>
            </a:extLst>
          </p:cNvPr>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8C2BEADA-C4B9-48BC-9028-EE5A19194462}"/>
              </a:ext>
            </a:extLst>
          </p:cNvPr>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89F2BC-8596-456E-8FDE-C2EE8B5BC767}" type="slidenum">
              <a:rPr lang="en-US" smtClean="0">
                <a:solidFill>
                  <a:prstClr val="black">
                    <a:tint val="75000"/>
                  </a:prstClr>
                </a:solidFill>
              </a:rPr>
              <a:pPr/>
              <a:t>‹#›</a:t>
            </a:fld>
            <a:endParaRPr lang="en-US" dirty="0">
              <a:solidFill>
                <a:prstClr val="black">
                  <a:tint val="75000"/>
                </a:prstClr>
              </a:solidFill>
            </a:endParaRPr>
          </a:p>
        </p:txBody>
      </p:sp>
      <p:sp>
        <p:nvSpPr>
          <p:cNvPr id="2" name="Title Placeholder 1">
            <a:extLst>
              <a:ext uri="{FF2B5EF4-FFF2-40B4-BE49-F238E27FC236}">
                <a16:creationId xmlns:a16="http://schemas.microsoft.com/office/drawing/2014/main" id="{8AB35A36-4A43-4B61-9E91-67CF72596111}"/>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18209937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https://www.prnewswire.com/news-releases/epygenix-therapeutics-successfully-completes-epx-100-phase-i-placebo-controlled-double-blind-2-period-study-and-ready-to-phase-2-studies-300993228.html" TargetMode="External"/><Relationship Id="rId2" Type="http://schemas.openxmlformats.org/officeDocument/2006/relationships/image" Target="../media/image24.pn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1.jp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35.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35.xml"/><Relationship Id="rId4" Type="http://schemas.openxmlformats.org/officeDocument/2006/relationships/image" Target="../media/image2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35.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B67B3"/>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7500" y="4153951"/>
            <a:ext cx="9144000" cy="274637"/>
          </a:xfrm>
        </p:spPr>
        <p:txBody>
          <a:bodyPr lIns="0">
            <a:noAutofit/>
          </a:bodyPr>
          <a:lstStyle/>
          <a:p>
            <a:r>
              <a:rPr lang="en-US" sz="2400" dirty="0"/>
              <a:t>July 2020</a:t>
            </a:r>
          </a:p>
        </p:txBody>
      </p:sp>
      <p:sp>
        <p:nvSpPr>
          <p:cNvPr id="2" name="Title 1"/>
          <p:cNvSpPr>
            <a:spLocks noGrp="1"/>
          </p:cNvSpPr>
          <p:nvPr>
            <p:ph type="ctrTitle"/>
          </p:nvPr>
        </p:nvSpPr>
        <p:spPr/>
        <p:txBody>
          <a:bodyPr/>
          <a:lstStyle/>
          <a:p>
            <a:r>
              <a:rPr lang="en-GB" b="1" dirty="0"/>
              <a:t>EPYGENIX THERAPEUTICS</a:t>
            </a:r>
            <a:br>
              <a:rPr lang="en-GB" b="1" dirty="0"/>
            </a:br>
            <a:r>
              <a:rPr lang="en-GB" sz="2300" i="1" dirty="0"/>
              <a:t>Precision medicine for rare forms of genetic epilepsy</a:t>
            </a:r>
            <a:endParaRPr lang="en-US" sz="2300" i="1" dirty="0"/>
          </a:p>
        </p:txBody>
      </p:sp>
    </p:spTree>
    <p:extLst>
      <p:ext uri="{BB962C8B-B14F-4D97-AF65-F5344CB8AC3E}">
        <p14:creationId xmlns:p14="http://schemas.microsoft.com/office/powerpoint/2010/main" val="857858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485B5851-DDCE-4445-9E90-FA11E214BE00}"/>
              </a:ext>
            </a:extLst>
          </p:cNvPr>
          <p:cNvSpPr>
            <a:spLocks noGrp="1"/>
          </p:cNvSpPr>
          <p:nvPr>
            <p:ph type="sldNum" sz="quarter" idx="12"/>
          </p:nvPr>
        </p:nvSpPr>
        <p:spPr>
          <a:xfrm>
            <a:off x="8732363" y="6492878"/>
            <a:ext cx="2743200" cy="365125"/>
          </a:xfrm>
        </p:spPr>
        <p:txBody>
          <a:bodyPr/>
          <a:lstStyle/>
          <a:p>
            <a:pPr>
              <a:defRPr/>
            </a:pPr>
            <a:fld id="{0989F2BC-8596-456E-8FDE-C2EE8B5BC767}" type="slidenum">
              <a:rPr lang="en-US" b="1" i="1">
                <a:solidFill>
                  <a:prstClr val="black"/>
                </a:solidFill>
              </a:rPr>
              <a:pPr>
                <a:defRPr/>
              </a:pPr>
              <a:t>10</a:t>
            </a:fld>
            <a:endParaRPr lang="en-US" b="1" i="1" dirty="0">
              <a:solidFill>
                <a:prstClr val="black"/>
              </a:solidFill>
            </a:endParaRPr>
          </a:p>
        </p:txBody>
      </p:sp>
      <p:sp>
        <p:nvSpPr>
          <p:cNvPr id="65" name="Title 1">
            <a:extLst>
              <a:ext uri="{FF2B5EF4-FFF2-40B4-BE49-F238E27FC236}">
                <a16:creationId xmlns:a16="http://schemas.microsoft.com/office/drawing/2014/main" id="{F50390A9-001B-4F7D-8A01-56FA59BD9D4F}"/>
              </a:ext>
            </a:extLst>
          </p:cNvPr>
          <p:cNvSpPr>
            <a:spLocks noGrp="1"/>
          </p:cNvSpPr>
          <p:nvPr>
            <p:ph type="title"/>
          </p:nvPr>
        </p:nvSpPr>
        <p:spPr>
          <a:xfrm>
            <a:off x="0" y="122681"/>
            <a:ext cx="11353800" cy="1005063"/>
          </a:xfrm>
          <a:noFill/>
          <a:ln>
            <a:noFill/>
          </a:ln>
        </p:spPr>
        <p:txBody>
          <a:bodyPr vert="horz" lIns="288000" tIns="0" rIns="91440" bIns="0" rtlCol="0" anchor="ctr" anchorCtr="0">
            <a:noAutofit/>
          </a:bodyPr>
          <a:lstStyle/>
          <a:p>
            <a:r>
              <a:rPr lang="en-US" sz="3600" b="1" dirty="0">
                <a:solidFill>
                  <a:schemeClr val="bg1"/>
                </a:solidFill>
                <a:latin typeface="+mn-lt"/>
              </a:rPr>
              <a:t>Safety Profile (EPX-100)</a:t>
            </a:r>
          </a:p>
        </p:txBody>
      </p:sp>
      <p:pic>
        <p:nvPicPr>
          <p:cNvPr id="27" name="Picture 4" descr="Windshield Safety">
            <a:extLst>
              <a:ext uri="{FF2B5EF4-FFF2-40B4-BE49-F238E27FC236}">
                <a16:creationId xmlns:a16="http://schemas.microsoft.com/office/drawing/2014/main" id="{906B74D0-ED6D-9B44-A7F3-38DE02760A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465" y="1652316"/>
            <a:ext cx="1168893" cy="1213443"/>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A13727FB-58A4-7A42-80B0-02868745668A}"/>
              </a:ext>
            </a:extLst>
          </p:cNvPr>
          <p:cNvSpPr txBox="1"/>
          <p:nvPr/>
        </p:nvSpPr>
        <p:spPr>
          <a:xfrm>
            <a:off x="1529964" y="1580405"/>
            <a:ext cx="10374571" cy="4965462"/>
          </a:xfrm>
          <a:prstGeom prst="rect">
            <a:avLst/>
          </a:prstGeom>
          <a:noFill/>
        </p:spPr>
        <p:txBody>
          <a:bodyPr wrap="square" rtlCol="0">
            <a:spAutoFit/>
          </a:bodyPr>
          <a:lstStyle/>
          <a:p>
            <a:pPr marL="342900" lvl="3" indent="-342900">
              <a:spcBef>
                <a:spcPts val="400"/>
              </a:spcBef>
              <a:buClr>
                <a:srgbClr val="000000"/>
              </a:buClr>
              <a:buFont typeface="Arial" panose="020B0604020202020204" pitchFamily="34" charset="0"/>
              <a:buChar char="•"/>
              <a:defRPr/>
            </a:pPr>
            <a:r>
              <a:rPr lang="en-US" sz="2000" b="1" dirty="0">
                <a:cs typeface="Calibri" pitchFamily="34" charset="0"/>
              </a:rPr>
              <a:t>Excellent Non-clinical Safety Profiles</a:t>
            </a:r>
          </a:p>
          <a:p>
            <a:pPr marL="633413" lvl="4" indent="-285750">
              <a:spcBef>
                <a:spcPts val="400"/>
              </a:spcBef>
              <a:buClr>
                <a:srgbClr val="000000"/>
              </a:buClr>
              <a:buFont typeface="Wingdings" pitchFamily="2" charset="2"/>
              <a:buChar char="ü"/>
              <a:defRPr/>
            </a:pPr>
            <a:r>
              <a:rPr lang="en-US" dirty="0">
                <a:cs typeface="Calibri" pitchFamily="34" charset="0"/>
              </a:rPr>
              <a:t>Full battery of IND enabling oral tox and safety pharmacology studies with rat and dog showed excellent safety profiles</a:t>
            </a:r>
          </a:p>
          <a:p>
            <a:pPr marL="0" lvl="3">
              <a:spcBef>
                <a:spcPts val="400"/>
              </a:spcBef>
              <a:buClr>
                <a:srgbClr val="000000"/>
              </a:buClr>
              <a:defRPr/>
            </a:pPr>
            <a:endParaRPr lang="en-US" sz="800" dirty="0">
              <a:cs typeface="Calibri" pitchFamily="34" charset="0"/>
            </a:endParaRPr>
          </a:p>
          <a:p>
            <a:pPr marL="342900" lvl="3" indent="-342900">
              <a:spcBef>
                <a:spcPts val="400"/>
              </a:spcBef>
              <a:buClr>
                <a:srgbClr val="000000"/>
              </a:buClr>
              <a:buFont typeface="Arial" panose="020B0604020202020204" pitchFamily="34" charset="0"/>
              <a:buChar char="•"/>
              <a:defRPr/>
            </a:pPr>
            <a:r>
              <a:rPr lang="en-US" sz="2000" b="1" dirty="0">
                <a:cs typeface="Calibri" pitchFamily="34" charset="0"/>
              </a:rPr>
              <a:t>Long-Term Tox Confirmed the Safety for Long-Term Use</a:t>
            </a:r>
          </a:p>
          <a:p>
            <a:pPr marL="633413" lvl="4" indent="-285750">
              <a:spcBef>
                <a:spcPts val="400"/>
              </a:spcBef>
              <a:buClr>
                <a:srgbClr val="000000"/>
              </a:buClr>
              <a:buFont typeface="Wingdings" pitchFamily="2" charset="2"/>
              <a:buChar char="ü"/>
              <a:defRPr/>
            </a:pPr>
            <a:r>
              <a:rPr lang="en-US" dirty="0">
                <a:cs typeface="Calibri" pitchFamily="34" charset="0"/>
              </a:rPr>
              <a:t>6-month repeat dose oral tox study with rat confirmed superior safety profiles</a:t>
            </a:r>
          </a:p>
          <a:p>
            <a:pPr marL="633413" lvl="4" indent="-285750">
              <a:spcBef>
                <a:spcPts val="400"/>
              </a:spcBef>
              <a:buClr>
                <a:srgbClr val="000000"/>
              </a:buClr>
              <a:buFont typeface="Wingdings" pitchFamily="2" charset="2"/>
              <a:buChar char="ü"/>
              <a:defRPr/>
            </a:pPr>
            <a:r>
              <a:rPr lang="en-US" dirty="0">
                <a:cs typeface="Calibri" pitchFamily="34" charset="0"/>
              </a:rPr>
              <a:t>9-month repeat dose oral tox study in dogs confirmed superior safety profiles</a:t>
            </a:r>
          </a:p>
          <a:p>
            <a:pPr marL="0" lvl="3">
              <a:spcBef>
                <a:spcPts val="400"/>
              </a:spcBef>
              <a:buClr>
                <a:srgbClr val="000000"/>
              </a:buClr>
              <a:defRPr/>
            </a:pPr>
            <a:endParaRPr lang="en-US" sz="1400" dirty="0">
              <a:cs typeface="Calibri" pitchFamily="34" charset="0"/>
            </a:endParaRPr>
          </a:p>
          <a:p>
            <a:pPr marL="342900" lvl="3" indent="-342900">
              <a:spcBef>
                <a:spcPts val="400"/>
              </a:spcBef>
              <a:buClr>
                <a:srgbClr val="000000"/>
              </a:buClr>
              <a:buFont typeface="Arial" panose="020B0604020202020204" pitchFamily="34" charset="0"/>
              <a:buChar char="•"/>
              <a:defRPr/>
            </a:pPr>
            <a:r>
              <a:rPr lang="en-US" sz="2000" b="1" dirty="0">
                <a:cs typeface="Calibri" pitchFamily="34" charset="0"/>
              </a:rPr>
              <a:t>Phase I, Placebo-Controlled, Double-Blind, 2-Period Study Confirmed the Superior Safety for Human Use</a:t>
            </a:r>
          </a:p>
          <a:p>
            <a:pPr marL="633413" lvl="4" indent="-285750">
              <a:spcBef>
                <a:spcPts val="400"/>
              </a:spcBef>
              <a:buClr>
                <a:srgbClr val="000000"/>
              </a:buClr>
              <a:buFont typeface="Arial" panose="020B0604020202020204" pitchFamily="34" charset="0"/>
              <a:buChar char="•"/>
              <a:defRPr/>
            </a:pPr>
            <a:r>
              <a:rPr lang="en-US" dirty="0">
                <a:cs typeface="Calibri" pitchFamily="34" charset="0"/>
              </a:rPr>
              <a:t>Phase I study results public announcement: (</a:t>
            </a:r>
            <a:r>
              <a:rPr lang="en-US" dirty="0">
                <a:cs typeface="Calibri" pitchFamily="34" charset="0"/>
                <a:hlinkClick r:id="rId3">
                  <a:extLst>
                    <a:ext uri="{A12FA001-AC4F-418D-AE19-62706E023703}">
                      <ahyp:hlinkClr xmlns:ahyp="http://schemas.microsoft.com/office/drawing/2018/hyperlinkcolor" val="tx"/>
                    </a:ext>
                  </a:extLst>
                </a:hlinkClick>
              </a:rPr>
              <a:t>https://www.prnewswire.com/news-releases/epygenix-therapeutics-successfully-completes-epx-100-phase-i-placebo-controlled-double-blind-2-period-study-and-ready-to-phase-2-studies-300993228.html</a:t>
            </a:r>
            <a:r>
              <a:rPr lang="en-US" dirty="0">
                <a:cs typeface="Calibri" pitchFamily="34" charset="0"/>
              </a:rPr>
              <a:t>)</a:t>
            </a:r>
          </a:p>
          <a:p>
            <a:pPr marL="347663" lvl="4">
              <a:spcBef>
                <a:spcPts val="400"/>
              </a:spcBef>
              <a:buClr>
                <a:srgbClr val="000000"/>
              </a:buClr>
              <a:defRPr/>
            </a:pPr>
            <a:endParaRPr lang="en-US" sz="1400" dirty="0">
              <a:cs typeface="Calibri" pitchFamily="34" charset="0"/>
            </a:endParaRPr>
          </a:p>
          <a:p>
            <a:pPr marL="342900" lvl="3" indent="-342900">
              <a:spcBef>
                <a:spcPts val="400"/>
              </a:spcBef>
              <a:buClr>
                <a:srgbClr val="000000"/>
              </a:buClr>
              <a:buFont typeface="Arial" panose="020B0604020202020204" pitchFamily="34" charset="0"/>
              <a:buChar char="•"/>
              <a:defRPr/>
            </a:pPr>
            <a:r>
              <a:rPr lang="en-US" sz="2000" b="1" dirty="0">
                <a:cs typeface="Calibri" pitchFamily="34" charset="0"/>
              </a:rPr>
              <a:t>No Serious Side Effects Reported While on the Market</a:t>
            </a:r>
          </a:p>
          <a:p>
            <a:pPr marL="633413" lvl="4" indent="-285750">
              <a:spcBef>
                <a:spcPts val="400"/>
              </a:spcBef>
              <a:buClr>
                <a:srgbClr val="000000"/>
              </a:buClr>
              <a:buFont typeface="Wingdings" pitchFamily="2" charset="2"/>
              <a:buChar char="ü"/>
              <a:defRPr/>
            </a:pPr>
            <a:r>
              <a:rPr lang="en-US" dirty="0">
                <a:cs typeface="Calibri" pitchFamily="34" charset="0"/>
              </a:rPr>
              <a:t>Anti-histamine with 5HTR2B agonist activity </a:t>
            </a:r>
          </a:p>
        </p:txBody>
      </p:sp>
    </p:spTree>
    <p:extLst>
      <p:ext uri="{BB962C8B-B14F-4D97-AF65-F5344CB8AC3E}">
        <p14:creationId xmlns:p14="http://schemas.microsoft.com/office/powerpoint/2010/main" val="3212671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AA4929-B5FB-4F00-8FE8-D9CF0A7BB926}"/>
              </a:ext>
            </a:extLst>
          </p:cNvPr>
          <p:cNvSpPr>
            <a:spLocks noGrp="1"/>
          </p:cNvSpPr>
          <p:nvPr>
            <p:ph type="ctrTitle"/>
          </p:nvPr>
        </p:nvSpPr>
        <p:spPr/>
        <p:txBody>
          <a:bodyPr/>
          <a:lstStyle/>
          <a:p>
            <a:r>
              <a:rPr lang="en-US" dirty="0">
                <a:solidFill>
                  <a:schemeClr val="tx1"/>
                </a:solidFill>
              </a:rPr>
              <a:t>Outcome of Phase 1 Studies</a:t>
            </a:r>
          </a:p>
        </p:txBody>
      </p:sp>
      <p:sp>
        <p:nvSpPr>
          <p:cNvPr id="4" name="TextBox 3">
            <a:extLst>
              <a:ext uri="{FF2B5EF4-FFF2-40B4-BE49-F238E27FC236}">
                <a16:creationId xmlns:a16="http://schemas.microsoft.com/office/drawing/2014/main" id="{5ED14CF7-3625-F448-8596-756B586EB161}"/>
              </a:ext>
            </a:extLst>
          </p:cNvPr>
          <p:cNvSpPr txBox="1"/>
          <p:nvPr/>
        </p:nvSpPr>
        <p:spPr>
          <a:xfrm>
            <a:off x="6096000" y="4167051"/>
            <a:ext cx="4497977" cy="923330"/>
          </a:xfrm>
          <a:prstGeom prst="rect">
            <a:avLst/>
          </a:prstGeom>
          <a:noFill/>
        </p:spPr>
        <p:txBody>
          <a:bodyPr wrap="square" rtlCol="0">
            <a:spAutoFit/>
          </a:bodyPr>
          <a:lstStyle/>
          <a:p>
            <a:r>
              <a:rPr lang="en-US" b="1" dirty="0"/>
              <a:t>David R. Luke, </a:t>
            </a:r>
            <a:r>
              <a:rPr lang="en-US" b="1" dirty="0" err="1"/>
              <a:t>BSCPhm</a:t>
            </a:r>
            <a:r>
              <a:rPr lang="en-US" b="1" dirty="0"/>
              <a:t>, PharmD, FACA, FCCP</a:t>
            </a:r>
          </a:p>
          <a:p>
            <a:r>
              <a:rPr lang="en-US" b="1" dirty="0"/>
              <a:t>Senior Clinical Consultant</a:t>
            </a:r>
          </a:p>
          <a:p>
            <a:r>
              <a:rPr lang="en-US" b="1" dirty="0" err="1"/>
              <a:t>Epygenix</a:t>
            </a:r>
            <a:r>
              <a:rPr lang="en-US" b="1" dirty="0"/>
              <a:t> Therapeutics, Inc.</a:t>
            </a:r>
          </a:p>
        </p:txBody>
      </p:sp>
    </p:spTree>
    <p:extLst>
      <p:ext uri="{BB962C8B-B14F-4D97-AF65-F5344CB8AC3E}">
        <p14:creationId xmlns:p14="http://schemas.microsoft.com/office/powerpoint/2010/main" val="1045190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485B5851-DDCE-4445-9E90-FA11E214BE00}"/>
              </a:ext>
            </a:extLst>
          </p:cNvPr>
          <p:cNvSpPr>
            <a:spLocks noGrp="1"/>
          </p:cNvSpPr>
          <p:nvPr>
            <p:ph type="sldNum" sz="quarter" idx="12"/>
          </p:nvPr>
        </p:nvSpPr>
        <p:spPr>
          <a:xfrm>
            <a:off x="8732363" y="6492878"/>
            <a:ext cx="2743200" cy="365125"/>
          </a:xfrm>
        </p:spPr>
        <p:txBody>
          <a:bodyPr/>
          <a:lstStyle/>
          <a:p>
            <a:pPr>
              <a:defRPr/>
            </a:pPr>
            <a:fld id="{0989F2BC-8596-456E-8FDE-C2EE8B5BC767}" type="slidenum">
              <a:rPr lang="en-US" b="1" i="1">
                <a:solidFill>
                  <a:prstClr val="black"/>
                </a:solidFill>
              </a:rPr>
              <a:pPr>
                <a:defRPr/>
              </a:pPr>
              <a:t>12</a:t>
            </a:fld>
            <a:endParaRPr lang="en-US" b="1" i="1" dirty="0">
              <a:solidFill>
                <a:prstClr val="black"/>
              </a:solidFill>
            </a:endParaRPr>
          </a:p>
        </p:txBody>
      </p:sp>
      <p:sp>
        <p:nvSpPr>
          <p:cNvPr id="16" name="Title 1">
            <a:extLst>
              <a:ext uri="{FF2B5EF4-FFF2-40B4-BE49-F238E27FC236}">
                <a16:creationId xmlns:a16="http://schemas.microsoft.com/office/drawing/2014/main" id="{F50390A9-001B-4F7D-8A01-56FA59BD9D4F}"/>
              </a:ext>
            </a:extLst>
          </p:cNvPr>
          <p:cNvSpPr>
            <a:spLocks noGrp="1"/>
          </p:cNvSpPr>
          <p:nvPr>
            <p:ph type="title"/>
          </p:nvPr>
        </p:nvSpPr>
        <p:spPr>
          <a:xfrm>
            <a:off x="0" y="122681"/>
            <a:ext cx="11353800" cy="1005063"/>
          </a:xfrm>
          <a:noFill/>
          <a:ln>
            <a:noFill/>
          </a:ln>
        </p:spPr>
        <p:txBody>
          <a:bodyPr vert="horz" lIns="288000" tIns="0" rIns="91440" bIns="0" rtlCol="0" anchor="ctr" anchorCtr="0">
            <a:noAutofit/>
          </a:bodyPr>
          <a:lstStyle/>
          <a:p>
            <a:r>
              <a:rPr lang="en-US" sz="3600" b="1" dirty="0">
                <a:solidFill>
                  <a:schemeClr val="bg1"/>
                </a:solidFill>
                <a:latin typeface="+mn-lt"/>
              </a:rPr>
              <a:t>Phase 1 Study Protocol (EPX-100-002)</a:t>
            </a:r>
          </a:p>
        </p:txBody>
      </p:sp>
      <p:sp>
        <p:nvSpPr>
          <p:cNvPr id="14" name="TextBox 13">
            <a:extLst>
              <a:ext uri="{FF2B5EF4-FFF2-40B4-BE49-F238E27FC236}">
                <a16:creationId xmlns:a16="http://schemas.microsoft.com/office/drawing/2014/main" id="{EC378559-0A8B-0342-8AC1-183FF76F8A19}"/>
              </a:ext>
            </a:extLst>
          </p:cNvPr>
          <p:cNvSpPr txBox="1"/>
          <p:nvPr/>
        </p:nvSpPr>
        <p:spPr>
          <a:xfrm>
            <a:off x="953215" y="2656149"/>
            <a:ext cx="10400585" cy="3046988"/>
          </a:xfrm>
          <a:prstGeom prst="rect">
            <a:avLst/>
          </a:prstGeom>
          <a:noFill/>
        </p:spPr>
        <p:txBody>
          <a:bodyPr wrap="square" rtlCol="0">
            <a:spAutoFit/>
          </a:bodyPr>
          <a:lstStyle/>
          <a:p>
            <a:pPr algn="ctr"/>
            <a:r>
              <a:rPr lang="en-US" sz="3200" b="1" dirty="0"/>
              <a:t>Phase 1, Placebo-Controlled, Double-Blind, 2-Period Study to Assess Safety and Pharmacokinetics of Escalating Single and Multiple Oral Doses of EPX-100 in Fasting Healthy Subjects and Following a High-Fat Meal</a:t>
            </a:r>
            <a:endParaRPr lang="en-US" sz="3200" dirty="0"/>
          </a:p>
          <a:p>
            <a:pPr lvl="1"/>
            <a:endParaRPr lang="en-US" sz="3200" dirty="0"/>
          </a:p>
          <a:p>
            <a:pPr marL="285750" indent="-285750">
              <a:buFont typeface="Arial" panose="020B0604020202020204" pitchFamily="34" charset="0"/>
              <a:buChar char="•"/>
            </a:pPr>
            <a:endParaRPr lang="en-US" sz="3200" dirty="0"/>
          </a:p>
        </p:txBody>
      </p:sp>
    </p:spTree>
    <p:extLst>
      <p:ext uri="{BB962C8B-B14F-4D97-AF65-F5344CB8AC3E}">
        <p14:creationId xmlns:p14="http://schemas.microsoft.com/office/powerpoint/2010/main" val="3218125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485B5851-DDCE-4445-9E90-FA11E214BE00}"/>
              </a:ext>
            </a:extLst>
          </p:cNvPr>
          <p:cNvSpPr>
            <a:spLocks noGrp="1"/>
          </p:cNvSpPr>
          <p:nvPr>
            <p:ph type="sldNum" sz="quarter" idx="12"/>
          </p:nvPr>
        </p:nvSpPr>
        <p:spPr>
          <a:xfrm>
            <a:off x="8732363" y="6492878"/>
            <a:ext cx="2743200" cy="365125"/>
          </a:xfrm>
        </p:spPr>
        <p:txBody>
          <a:bodyPr/>
          <a:lstStyle/>
          <a:p>
            <a:pPr>
              <a:defRPr/>
            </a:pPr>
            <a:fld id="{0989F2BC-8596-456E-8FDE-C2EE8B5BC767}" type="slidenum">
              <a:rPr lang="en-US" b="1" i="1">
                <a:solidFill>
                  <a:prstClr val="black"/>
                </a:solidFill>
              </a:rPr>
              <a:pPr>
                <a:defRPr/>
              </a:pPr>
              <a:t>13</a:t>
            </a:fld>
            <a:endParaRPr lang="en-US" b="1" i="1" dirty="0">
              <a:solidFill>
                <a:prstClr val="black"/>
              </a:solidFill>
            </a:endParaRPr>
          </a:p>
        </p:txBody>
      </p:sp>
      <p:sp>
        <p:nvSpPr>
          <p:cNvPr id="16" name="Title 1">
            <a:extLst>
              <a:ext uri="{FF2B5EF4-FFF2-40B4-BE49-F238E27FC236}">
                <a16:creationId xmlns:a16="http://schemas.microsoft.com/office/drawing/2014/main" id="{F50390A9-001B-4F7D-8A01-56FA59BD9D4F}"/>
              </a:ext>
            </a:extLst>
          </p:cNvPr>
          <p:cNvSpPr>
            <a:spLocks noGrp="1"/>
          </p:cNvSpPr>
          <p:nvPr>
            <p:ph type="title"/>
          </p:nvPr>
        </p:nvSpPr>
        <p:spPr>
          <a:xfrm>
            <a:off x="0" y="122681"/>
            <a:ext cx="11353800" cy="1005063"/>
          </a:xfrm>
          <a:noFill/>
          <a:ln>
            <a:noFill/>
          </a:ln>
        </p:spPr>
        <p:txBody>
          <a:bodyPr vert="horz" lIns="288000" tIns="0" rIns="91440" bIns="0" rtlCol="0" anchor="ctr" anchorCtr="0">
            <a:noAutofit/>
          </a:bodyPr>
          <a:lstStyle/>
          <a:p>
            <a:r>
              <a:rPr lang="en-US" sz="3600" b="1" dirty="0">
                <a:solidFill>
                  <a:schemeClr val="bg1"/>
                </a:solidFill>
                <a:latin typeface="+mn-lt"/>
              </a:rPr>
              <a:t>Study Design</a:t>
            </a:r>
          </a:p>
        </p:txBody>
      </p:sp>
      <p:sp>
        <p:nvSpPr>
          <p:cNvPr id="5" name="Content Placeholder 2">
            <a:extLst>
              <a:ext uri="{FF2B5EF4-FFF2-40B4-BE49-F238E27FC236}">
                <a16:creationId xmlns:a16="http://schemas.microsoft.com/office/drawing/2014/main" id="{A428A763-E668-9844-9BD2-EB8572CE058C}"/>
              </a:ext>
            </a:extLst>
          </p:cNvPr>
          <p:cNvSpPr>
            <a:spLocks noGrp="1"/>
          </p:cNvSpPr>
          <p:nvPr>
            <p:ph idx="1"/>
          </p:nvPr>
        </p:nvSpPr>
        <p:spPr>
          <a:xfrm>
            <a:off x="735291" y="1603212"/>
            <a:ext cx="10548594" cy="4554897"/>
          </a:xfrm>
        </p:spPr>
        <p:txBody>
          <a:bodyPr>
            <a:noAutofit/>
          </a:bodyPr>
          <a:lstStyle/>
          <a:p>
            <a:r>
              <a:rPr lang="en-US" sz="2000" b="1" dirty="0"/>
              <a:t>N=24 healthy volunteers (18 active, 6 placebo)</a:t>
            </a:r>
          </a:p>
          <a:p>
            <a:pPr marL="0" indent="0">
              <a:buNone/>
            </a:pPr>
            <a:endParaRPr lang="en-US" sz="2000" b="1" dirty="0"/>
          </a:p>
          <a:p>
            <a:pPr marL="0" indent="0">
              <a:buNone/>
            </a:pPr>
            <a:endParaRPr lang="en-US" sz="2000" b="1" dirty="0"/>
          </a:p>
          <a:p>
            <a:pPr marL="0" indent="0">
              <a:buNone/>
            </a:pPr>
            <a:endParaRPr lang="en-US" sz="2000" b="1" dirty="0"/>
          </a:p>
          <a:p>
            <a:pPr lvl="1">
              <a:buFont typeface="Wingdings" pitchFamily="2" charset="2"/>
              <a:buChar char="ü"/>
            </a:pPr>
            <a:endParaRPr lang="en-US" sz="2000" dirty="0"/>
          </a:p>
          <a:p>
            <a:pPr marL="457189" lvl="1" indent="0">
              <a:spcBef>
                <a:spcPts val="0"/>
              </a:spcBef>
              <a:spcAft>
                <a:spcPts val="1200"/>
              </a:spcAft>
              <a:buNone/>
            </a:pPr>
            <a:endParaRPr lang="en-US" sz="2000" dirty="0"/>
          </a:p>
          <a:p>
            <a:pPr lvl="1">
              <a:spcBef>
                <a:spcPts val="0"/>
              </a:spcBef>
              <a:spcAft>
                <a:spcPts val="1200"/>
              </a:spcAft>
              <a:buFont typeface="Wingdings" pitchFamily="2" charset="2"/>
              <a:buChar char="ü"/>
            </a:pPr>
            <a:r>
              <a:rPr lang="en-US" sz="1800" dirty="0"/>
              <a:t>Study drug: oral solution of EPX-100 5 mg/mL or taste and color-matched placebo</a:t>
            </a:r>
          </a:p>
          <a:p>
            <a:pPr lvl="1">
              <a:spcBef>
                <a:spcPts val="0"/>
              </a:spcBef>
              <a:spcAft>
                <a:spcPts val="1200"/>
              </a:spcAft>
              <a:buFont typeface="Wingdings" pitchFamily="2" charset="2"/>
              <a:buChar char="ü"/>
            </a:pPr>
            <a:r>
              <a:rPr lang="en-US" sz="1800" dirty="0"/>
              <a:t>3 sequential dosing groups of 20, 40, and 80 mg SD and BID</a:t>
            </a:r>
          </a:p>
          <a:p>
            <a:pPr lvl="1">
              <a:spcBef>
                <a:spcPts val="0"/>
              </a:spcBef>
              <a:spcAft>
                <a:spcPts val="1200"/>
              </a:spcAft>
              <a:buFont typeface="Wingdings" pitchFamily="2" charset="2"/>
              <a:buChar char="ü"/>
            </a:pPr>
            <a:r>
              <a:rPr lang="en-US" sz="1800" dirty="0"/>
              <a:t>Safety and toleration assessed throughout the 22 days of study</a:t>
            </a:r>
          </a:p>
          <a:p>
            <a:pPr lvl="1">
              <a:spcBef>
                <a:spcPts val="0"/>
              </a:spcBef>
              <a:spcAft>
                <a:spcPts val="1200"/>
              </a:spcAft>
              <a:buFont typeface="Wingdings" pitchFamily="2" charset="2"/>
              <a:buChar char="ü"/>
            </a:pPr>
            <a:r>
              <a:rPr lang="en-US" sz="1800" dirty="0"/>
              <a:t>Blood samples were obtained at 0, 0.5, 1, 2, 4, 6, 8, 12, 18, and 24 hours after dosing on Days 1, 12, and 20 for analysis of parent compound (EPX-100) and its metabolite (EPX-100-</a:t>
            </a:r>
            <a:r>
              <a:rPr lang="en-US" sz="1800" dirty="0" err="1"/>
              <a:t>M6</a:t>
            </a:r>
            <a:r>
              <a:rPr lang="en-US" sz="1800" dirty="0"/>
              <a:t>)</a:t>
            </a:r>
          </a:p>
        </p:txBody>
      </p:sp>
      <p:pic>
        <p:nvPicPr>
          <p:cNvPr id="6" name="Picture 5">
            <a:extLst>
              <a:ext uri="{FF2B5EF4-FFF2-40B4-BE49-F238E27FC236}">
                <a16:creationId xmlns:a16="http://schemas.microsoft.com/office/drawing/2014/main" id="{BB257CEE-5486-454D-B72A-0648D146DD1A}"/>
              </a:ext>
            </a:extLst>
          </p:cNvPr>
          <p:cNvPicPr>
            <a:picLocks noChangeAspect="1"/>
          </p:cNvPicPr>
          <p:nvPr/>
        </p:nvPicPr>
        <p:blipFill>
          <a:blip r:embed="rId2"/>
          <a:stretch>
            <a:fillRect/>
          </a:stretch>
        </p:blipFill>
        <p:spPr>
          <a:xfrm>
            <a:off x="1101993" y="1864605"/>
            <a:ext cx="9149814" cy="1758392"/>
          </a:xfrm>
          <a:prstGeom prst="rect">
            <a:avLst/>
          </a:prstGeom>
        </p:spPr>
      </p:pic>
    </p:spTree>
    <p:extLst>
      <p:ext uri="{BB962C8B-B14F-4D97-AF65-F5344CB8AC3E}">
        <p14:creationId xmlns:p14="http://schemas.microsoft.com/office/powerpoint/2010/main" val="798529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485B5851-DDCE-4445-9E90-FA11E214BE00}"/>
              </a:ext>
            </a:extLst>
          </p:cNvPr>
          <p:cNvSpPr>
            <a:spLocks noGrp="1"/>
          </p:cNvSpPr>
          <p:nvPr>
            <p:ph type="sldNum" sz="quarter" idx="12"/>
          </p:nvPr>
        </p:nvSpPr>
        <p:spPr>
          <a:xfrm>
            <a:off x="8732363" y="6492878"/>
            <a:ext cx="2743200" cy="365125"/>
          </a:xfrm>
        </p:spPr>
        <p:txBody>
          <a:bodyPr/>
          <a:lstStyle/>
          <a:p>
            <a:pPr>
              <a:defRPr/>
            </a:pPr>
            <a:fld id="{0989F2BC-8596-456E-8FDE-C2EE8B5BC767}" type="slidenum">
              <a:rPr lang="en-US" b="1" i="1">
                <a:solidFill>
                  <a:prstClr val="black"/>
                </a:solidFill>
              </a:rPr>
              <a:pPr>
                <a:defRPr/>
              </a:pPr>
              <a:t>14</a:t>
            </a:fld>
            <a:endParaRPr lang="en-US" b="1" i="1" dirty="0">
              <a:solidFill>
                <a:prstClr val="black"/>
              </a:solidFill>
            </a:endParaRPr>
          </a:p>
        </p:txBody>
      </p:sp>
      <p:sp>
        <p:nvSpPr>
          <p:cNvPr id="16" name="Title 1">
            <a:extLst>
              <a:ext uri="{FF2B5EF4-FFF2-40B4-BE49-F238E27FC236}">
                <a16:creationId xmlns:a16="http://schemas.microsoft.com/office/drawing/2014/main" id="{F50390A9-001B-4F7D-8A01-56FA59BD9D4F}"/>
              </a:ext>
            </a:extLst>
          </p:cNvPr>
          <p:cNvSpPr>
            <a:spLocks noGrp="1"/>
          </p:cNvSpPr>
          <p:nvPr>
            <p:ph type="title"/>
          </p:nvPr>
        </p:nvSpPr>
        <p:spPr>
          <a:xfrm>
            <a:off x="0" y="122681"/>
            <a:ext cx="11353800" cy="1005063"/>
          </a:xfrm>
          <a:noFill/>
          <a:ln>
            <a:noFill/>
          </a:ln>
        </p:spPr>
        <p:txBody>
          <a:bodyPr vert="horz" lIns="288000" tIns="0" rIns="91440" bIns="0" rtlCol="0" anchor="ctr" anchorCtr="0">
            <a:noAutofit/>
          </a:bodyPr>
          <a:lstStyle/>
          <a:p>
            <a:r>
              <a:rPr lang="en-US" sz="3600" b="1" dirty="0">
                <a:solidFill>
                  <a:schemeClr val="bg1"/>
                </a:solidFill>
                <a:latin typeface="+mn-lt"/>
              </a:rPr>
              <a:t>Results – Safety and Toleration</a:t>
            </a:r>
          </a:p>
        </p:txBody>
      </p:sp>
      <p:graphicFrame>
        <p:nvGraphicFramePr>
          <p:cNvPr id="8" name="Table 9">
            <a:extLst>
              <a:ext uri="{FF2B5EF4-FFF2-40B4-BE49-F238E27FC236}">
                <a16:creationId xmlns:a16="http://schemas.microsoft.com/office/drawing/2014/main" id="{59F8BC5B-B159-2B46-B2EC-02E304E4AC05}"/>
              </a:ext>
            </a:extLst>
          </p:cNvPr>
          <p:cNvGraphicFramePr>
            <a:graphicFrameLocks noGrp="1"/>
          </p:cNvGraphicFramePr>
          <p:nvPr>
            <p:ph idx="1"/>
            <p:extLst>
              <p:ext uri="{D42A27DB-BD31-4B8C-83A1-F6EECF244321}">
                <p14:modId xmlns:p14="http://schemas.microsoft.com/office/powerpoint/2010/main" val="1606807637"/>
              </p:ext>
            </p:extLst>
          </p:nvPr>
        </p:nvGraphicFramePr>
        <p:xfrm>
          <a:off x="779683" y="1656610"/>
          <a:ext cx="10502356" cy="4516120"/>
        </p:xfrm>
        <a:graphic>
          <a:graphicData uri="http://schemas.openxmlformats.org/drawingml/2006/table">
            <a:tbl>
              <a:tblPr firstRow="1" bandRow="1">
                <a:tableStyleId>{5C22544A-7EE6-4342-B048-85BDC9FD1C3A}</a:tableStyleId>
              </a:tblPr>
              <a:tblGrid>
                <a:gridCol w="3302596">
                  <a:extLst>
                    <a:ext uri="{9D8B030D-6E8A-4147-A177-3AD203B41FA5}">
                      <a16:colId xmlns:a16="http://schemas.microsoft.com/office/drawing/2014/main" val="2603988837"/>
                    </a:ext>
                  </a:extLst>
                </a:gridCol>
                <a:gridCol w="1563028">
                  <a:extLst>
                    <a:ext uri="{9D8B030D-6E8A-4147-A177-3AD203B41FA5}">
                      <a16:colId xmlns:a16="http://schemas.microsoft.com/office/drawing/2014/main" val="397674408"/>
                    </a:ext>
                  </a:extLst>
                </a:gridCol>
                <a:gridCol w="1792092">
                  <a:extLst>
                    <a:ext uri="{9D8B030D-6E8A-4147-A177-3AD203B41FA5}">
                      <a16:colId xmlns:a16="http://schemas.microsoft.com/office/drawing/2014/main" val="3573587256"/>
                    </a:ext>
                  </a:extLst>
                </a:gridCol>
                <a:gridCol w="1993154">
                  <a:extLst>
                    <a:ext uri="{9D8B030D-6E8A-4147-A177-3AD203B41FA5}">
                      <a16:colId xmlns:a16="http://schemas.microsoft.com/office/drawing/2014/main" val="2299203164"/>
                    </a:ext>
                  </a:extLst>
                </a:gridCol>
                <a:gridCol w="1851486">
                  <a:extLst>
                    <a:ext uri="{9D8B030D-6E8A-4147-A177-3AD203B41FA5}">
                      <a16:colId xmlns:a16="http://schemas.microsoft.com/office/drawing/2014/main" val="1827834792"/>
                    </a:ext>
                  </a:extLst>
                </a:gridCol>
              </a:tblGrid>
              <a:tr h="144050">
                <a:tc>
                  <a:txBody>
                    <a:bodyPr/>
                    <a:lstStyle/>
                    <a:p>
                      <a:r>
                        <a:rPr lang="en-US" dirty="0"/>
                        <a:t>AE by subject</a:t>
                      </a:r>
                    </a:p>
                  </a:txBody>
                  <a:tcPr/>
                </a:tc>
                <a:tc>
                  <a:txBody>
                    <a:bodyPr/>
                    <a:lstStyle/>
                    <a:p>
                      <a:r>
                        <a:rPr lang="en-US" dirty="0"/>
                        <a:t>Dose</a:t>
                      </a:r>
                    </a:p>
                  </a:txBody>
                  <a:tcPr/>
                </a:tc>
                <a:tc>
                  <a:txBody>
                    <a:bodyPr/>
                    <a:lstStyle/>
                    <a:p>
                      <a:r>
                        <a:rPr lang="en-US" dirty="0"/>
                        <a:t>Severity</a:t>
                      </a:r>
                    </a:p>
                  </a:txBody>
                  <a:tcPr/>
                </a:tc>
                <a:tc>
                  <a:txBody>
                    <a:bodyPr/>
                    <a:lstStyle/>
                    <a:p>
                      <a:r>
                        <a:rPr lang="en-US" dirty="0"/>
                        <a:t>Causality</a:t>
                      </a:r>
                    </a:p>
                  </a:txBody>
                  <a:tcPr/>
                </a:tc>
                <a:tc>
                  <a:txBody>
                    <a:bodyPr/>
                    <a:lstStyle/>
                    <a:p>
                      <a:r>
                        <a:rPr lang="en-US" dirty="0"/>
                        <a:t>Outcome</a:t>
                      </a:r>
                    </a:p>
                  </a:txBody>
                  <a:tcPr/>
                </a:tc>
                <a:extLst>
                  <a:ext uri="{0D108BD9-81ED-4DB2-BD59-A6C34878D82A}">
                    <a16:rowId xmlns:a16="http://schemas.microsoft.com/office/drawing/2014/main" val="3013426826"/>
                  </a:ext>
                </a:extLst>
              </a:tr>
              <a:tr h="370840">
                <a:tc>
                  <a:txBody>
                    <a:bodyPr/>
                    <a:lstStyle/>
                    <a:p>
                      <a:r>
                        <a:rPr lang="en-US" dirty="0"/>
                        <a:t>Edema (N=1)</a:t>
                      </a:r>
                    </a:p>
                  </a:txBody>
                  <a:tcPr/>
                </a:tc>
                <a:tc>
                  <a:txBody>
                    <a:bodyPr/>
                    <a:lstStyle/>
                    <a:p>
                      <a:r>
                        <a:rPr lang="en-US" dirty="0"/>
                        <a:t>20 mg</a:t>
                      </a:r>
                    </a:p>
                  </a:txBody>
                  <a:tcPr/>
                </a:tc>
                <a:tc>
                  <a:txBody>
                    <a:bodyPr/>
                    <a:lstStyle/>
                    <a:p>
                      <a:r>
                        <a:rPr lang="en-US" dirty="0"/>
                        <a:t>Mild</a:t>
                      </a:r>
                    </a:p>
                  </a:txBody>
                  <a:tcPr/>
                </a:tc>
                <a:tc>
                  <a:txBody>
                    <a:bodyPr/>
                    <a:lstStyle/>
                    <a:p>
                      <a:r>
                        <a:rPr lang="en-US" dirty="0"/>
                        <a:t>Not likely</a:t>
                      </a:r>
                    </a:p>
                  </a:txBody>
                  <a:tcPr/>
                </a:tc>
                <a:tc>
                  <a:txBody>
                    <a:bodyPr/>
                    <a:lstStyle/>
                    <a:p>
                      <a:r>
                        <a:rPr lang="en-US" dirty="0"/>
                        <a:t>Resolved</a:t>
                      </a:r>
                    </a:p>
                  </a:txBody>
                  <a:tcPr/>
                </a:tc>
                <a:extLst>
                  <a:ext uri="{0D108BD9-81ED-4DB2-BD59-A6C34878D82A}">
                    <a16:rowId xmlns:a16="http://schemas.microsoft.com/office/drawing/2014/main" val="3608789306"/>
                  </a:ext>
                </a:extLst>
              </a:tr>
              <a:tr h="370840">
                <a:tc>
                  <a:txBody>
                    <a:bodyPr/>
                    <a:lstStyle/>
                    <a:p>
                      <a:r>
                        <a:rPr lang="en-US" dirty="0"/>
                        <a:t>Bilateral leg pain (N=1)</a:t>
                      </a:r>
                    </a:p>
                  </a:txBody>
                  <a:tcPr/>
                </a:tc>
                <a:tc>
                  <a:txBody>
                    <a:bodyPr/>
                    <a:lstStyle/>
                    <a:p>
                      <a:r>
                        <a:rPr lang="en-US" dirty="0"/>
                        <a:t>20 mg</a:t>
                      </a:r>
                    </a:p>
                  </a:txBody>
                  <a:tcPr/>
                </a:tc>
                <a:tc>
                  <a:txBody>
                    <a:bodyPr/>
                    <a:lstStyle/>
                    <a:p>
                      <a:r>
                        <a:rPr lang="en-US" dirty="0"/>
                        <a:t>Moderate</a:t>
                      </a:r>
                    </a:p>
                  </a:txBody>
                  <a:tcPr/>
                </a:tc>
                <a:tc>
                  <a:txBody>
                    <a:bodyPr/>
                    <a:lstStyle/>
                    <a:p>
                      <a:r>
                        <a:rPr lang="en-US" dirty="0"/>
                        <a:t>Possible</a:t>
                      </a:r>
                    </a:p>
                  </a:txBody>
                  <a:tcPr/>
                </a:tc>
                <a:tc>
                  <a:txBody>
                    <a:bodyPr/>
                    <a:lstStyle/>
                    <a:p>
                      <a:r>
                        <a:rPr lang="en-US" dirty="0"/>
                        <a:t>Resolved</a:t>
                      </a:r>
                    </a:p>
                  </a:txBody>
                  <a:tcPr/>
                </a:tc>
                <a:extLst>
                  <a:ext uri="{0D108BD9-81ED-4DB2-BD59-A6C34878D82A}">
                    <a16:rowId xmlns:a16="http://schemas.microsoft.com/office/drawing/2014/main" val="3309599688"/>
                  </a:ext>
                </a:extLst>
              </a:tr>
              <a:tr h="370840">
                <a:tc>
                  <a:txBody>
                    <a:bodyPr/>
                    <a:lstStyle/>
                    <a:p>
                      <a:r>
                        <a:rPr lang="en-US" dirty="0"/>
                        <a:t>Lower back pain (N=1)</a:t>
                      </a:r>
                    </a:p>
                  </a:txBody>
                  <a:tcPr/>
                </a:tc>
                <a:tc>
                  <a:txBody>
                    <a:bodyPr/>
                    <a:lstStyle/>
                    <a:p>
                      <a:r>
                        <a:rPr lang="en-US" dirty="0"/>
                        <a:t>20 mg</a:t>
                      </a:r>
                    </a:p>
                  </a:txBody>
                  <a:tcPr/>
                </a:tc>
                <a:tc>
                  <a:txBody>
                    <a:bodyPr/>
                    <a:lstStyle/>
                    <a:p>
                      <a:r>
                        <a:rPr lang="en-US" dirty="0"/>
                        <a:t>Moderate</a:t>
                      </a:r>
                    </a:p>
                  </a:txBody>
                  <a:tcPr/>
                </a:tc>
                <a:tc>
                  <a:txBody>
                    <a:bodyPr/>
                    <a:lstStyle/>
                    <a:p>
                      <a:r>
                        <a:rPr lang="en-US" dirty="0"/>
                        <a:t>Possible</a:t>
                      </a:r>
                    </a:p>
                  </a:txBody>
                  <a:tcPr/>
                </a:tc>
                <a:tc>
                  <a:txBody>
                    <a:bodyPr/>
                    <a:lstStyle/>
                    <a:p>
                      <a:r>
                        <a:rPr lang="en-US" dirty="0"/>
                        <a:t>Resolved</a:t>
                      </a:r>
                    </a:p>
                  </a:txBody>
                  <a:tcPr/>
                </a:tc>
                <a:extLst>
                  <a:ext uri="{0D108BD9-81ED-4DB2-BD59-A6C34878D82A}">
                    <a16:rowId xmlns:a16="http://schemas.microsoft.com/office/drawing/2014/main" val="495472091"/>
                  </a:ext>
                </a:extLst>
              </a:tr>
              <a:tr h="370840">
                <a:tc>
                  <a:txBody>
                    <a:bodyPr/>
                    <a:lstStyle/>
                    <a:p>
                      <a:r>
                        <a:rPr lang="en-US" dirty="0"/>
                        <a:t>Headache (N=2)</a:t>
                      </a:r>
                    </a:p>
                  </a:txBody>
                  <a:tcPr/>
                </a:tc>
                <a:tc>
                  <a:txBody>
                    <a:bodyPr/>
                    <a:lstStyle/>
                    <a:p>
                      <a:r>
                        <a:rPr lang="en-US" dirty="0"/>
                        <a:t>20 mg x 1</a:t>
                      </a:r>
                    </a:p>
                    <a:p>
                      <a:r>
                        <a:rPr lang="en-US" dirty="0"/>
                        <a:t>80 mg x 1</a:t>
                      </a:r>
                    </a:p>
                  </a:txBody>
                  <a:tcPr/>
                </a:tc>
                <a:tc>
                  <a:txBody>
                    <a:bodyPr/>
                    <a:lstStyle/>
                    <a:p>
                      <a:r>
                        <a:rPr lang="en-US" dirty="0"/>
                        <a:t>Mild to moderate</a:t>
                      </a:r>
                    </a:p>
                  </a:txBody>
                  <a:tcPr/>
                </a:tc>
                <a:tc>
                  <a:txBody>
                    <a:bodyPr/>
                    <a:lstStyle/>
                    <a:p>
                      <a:r>
                        <a:rPr lang="en-US" dirty="0"/>
                        <a:t>Possible</a:t>
                      </a:r>
                    </a:p>
                  </a:txBody>
                  <a:tcPr/>
                </a:tc>
                <a:tc>
                  <a:txBody>
                    <a:bodyPr/>
                    <a:lstStyle/>
                    <a:p>
                      <a:r>
                        <a:rPr lang="en-US" dirty="0"/>
                        <a:t>Resolved</a:t>
                      </a:r>
                    </a:p>
                  </a:txBody>
                  <a:tcPr/>
                </a:tc>
                <a:extLst>
                  <a:ext uri="{0D108BD9-81ED-4DB2-BD59-A6C34878D82A}">
                    <a16:rowId xmlns:a16="http://schemas.microsoft.com/office/drawing/2014/main" val="1721083214"/>
                  </a:ext>
                </a:extLst>
              </a:tr>
              <a:tr h="370840">
                <a:tc>
                  <a:txBody>
                    <a:bodyPr/>
                    <a:lstStyle/>
                    <a:p>
                      <a:r>
                        <a:rPr lang="en-US" dirty="0"/>
                        <a:t>Syncope (N=1)</a:t>
                      </a:r>
                    </a:p>
                  </a:txBody>
                  <a:tcPr/>
                </a:tc>
                <a:tc>
                  <a:txBody>
                    <a:bodyPr/>
                    <a:lstStyle/>
                    <a:p>
                      <a:r>
                        <a:rPr lang="en-US" dirty="0"/>
                        <a:t>Placebo</a:t>
                      </a:r>
                    </a:p>
                  </a:txBody>
                  <a:tcPr/>
                </a:tc>
                <a:tc>
                  <a:txBody>
                    <a:bodyPr/>
                    <a:lstStyle/>
                    <a:p>
                      <a:r>
                        <a:rPr lang="en-US" dirty="0"/>
                        <a:t>Mild</a:t>
                      </a:r>
                    </a:p>
                  </a:txBody>
                  <a:tcPr/>
                </a:tc>
                <a:tc>
                  <a:txBody>
                    <a:bodyPr/>
                    <a:lstStyle/>
                    <a:p>
                      <a:r>
                        <a:rPr lang="en-US" dirty="0"/>
                        <a:t>Not likely</a:t>
                      </a:r>
                    </a:p>
                  </a:txBody>
                  <a:tcPr/>
                </a:tc>
                <a:tc>
                  <a:txBody>
                    <a:bodyPr/>
                    <a:lstStyle/>
                    <a:p>
                      <a:r>
                        <a:rPr lang="en-US" dirty="0"/>
                        <a:t>Resolved</a:t>
                      </a:r>
                    </a:p>
                  </a:txBody>
                  <a:tcPr/>
                </a:tc>
                <a:extLst>
                  <a:ext uri="{0D108BD9-81ED-4DB2-BD59-A6C34878D82A}">
                    <a16:rowId xmlns:a16="http://schemas.microsoft.com/office/drawing/2014/main" val="806492829"/>
                  </a:ext>
                </a:extLst>
              </a:tr>
              <a:tr h="370840">
                <a:tc>
                  <a:txBody>
                    <a:bodyPr/>
                    <a:lstStyle/>
                    <a:p>
                      <a:r>
                        <a:rPr lang="en-US" dirty="0"/>
                        <a:t>Upper respiratory infection (N=1) </a:t>
                      </a:r>
                    </a:p>
                  </a:txBody>
                  <a:tcPr/>
                </a:tc>
                <a:tc>
                  <a:txBody>
                    <a:bodyPr/>
                    <a:lstStyle/>
                    <a:p>
                      <a:r>
                        <a:rPr lang="en-US" dirty="0"/>
                        <a:t>Placebo</a:t>
                      </a:r>
                    </a:p>
                  </a:txBody>
                  <a:tcPr/>
                </a:tc>
                <a:tc>
                  <a:txBody>
                    <a:bodyPr/>
                    <a:lstStyle/>
                    <a:p>
                      <a:r>
                        <a:rPr lang="en-US" dirty="0"/>
                        <a:t>Mild</a:t>
                      </a:r>
                    </a:p>
                  </a:txBody>
                  <a:tcPr/>
                </a:tc>
                <a:tc>
                  <a:txBody>
                    <a:bodyPr/>
                    <a:lstStyle/>
                    <a:p>
                      <a:r>
                        <a:rPr lang="en-US" dirty="0"/>
                        <a:t>Possible</a:t>
                      </a:r>
                    </a:p>
                  </a:txBody>
                  <a:tcPr/>
                </a:tc>
                <a:tc>
                  <a:txBody>
                    <a:bodyPr/>
                    <a:lstStyle/>
                    <a:p>
                      <a:r>
                        <a:rPr lang="en-US" dirty="0"/>
                        <a:t>Resolved</a:t>
                      </a:r>
                    </a:p>
                  </a:txBody>
                  <a:tcPr/>
                </a:tc>
                <a:extLst>
                  <a:ext uri="{0D108BD9-81ED-4DB2-BD59-A6C34878D82A}">
                    <a16:rowId xmlns:a16="http://schemas.microsoft.com/office/drawing/2014/main" val="2578513711"/>
                  </a:ext>
                </a:extLst>
              </a:tr>
              <a:tr h="370840">
                <a:tc>
                  <a:txBody>
                    <a:bodyPr/>
                    <a:lstStyle/>
                    <a:p>
                      <a:r>
                        <a:rPr lang="en-US" dirty="0"/>
                        <a:t>Grogginess (N=10 active; N=1 placebo)</a:t>
                      </a:r>
                    </a:p>
                  </a:txBody>
                  <a:tcPr/>
                </a:tc>
                <a:tc>
                  <a:txBody>
                    <a:bodyPr/>
                    <a:lstStyle/>
                    <a:p>
                      <a:r>
                        <a:rPr lang="en-US" dirty="0"/>
                        <a:t>40 mg x 3</a:t>
                      </a:r>
                    </a:p>
                    <a:p>
                      <a:r>
                        <a:rPr lang="en-US" dirty="0"/>
                        <a:t>80 mg x 7</a:t>
                      </a:r>
                    </a:p>
                    <a:p>
                      <a:r>
                        <a:rPr lang="en-US" dirty="0"/>
                        <a:t>Placebo x 1</a:t>
                      </a:r>
                    </a:p>
                  </a:txBody>
                  <a:tcPr/>
                </a:tc>
                <a:tc>
                  <a:txBody>
                    <a:bodyPr/>
                    <a:lstStyle/>
                    <a:p>
                      <a:r>
                        <a:rPr lang="en-US" dirty="0"/>
                        <a:t>Mild</a:t>
                      </a:r>
                    </a:p>
                  </a:txBody>
                  <a:tcPr/>
                </a:tc>
                <a:tc>
                  <a:txBody>
                    <a:bodyPr/>
                    <a:lstStyle/>
                    <a:p>
                      <a:r>
                        <a:rPr lang="en-US" dirty="0"/>
                        <a:t>Possible/Probable</a:t>
                      </a:r>
                    </a:p>
                  </a:txBody>
                  <a:tcPr/>
                </a:tc>
                <a:tc>
                  <a:txBody>
                    <a:bodyPr/>
                    <a:lstStyle/>
                    <a:p>
                      <a:r>
                        <a:rPr lang="en-US" dirty="0"/>
                        <a:t>Resolved</a:t>
                      </a:r>
                    </a:p>
                  </a:txBody>
                  <a:tcPr/>
                </a:tc>
                <a:extLst>
                  <a:ext uri="{0D108BD9-81ED-4DB2-BD59-A6C34878D82A}">
                    <a16:rowId xmlns:a16="http://schemas.microsoft.com/office/drawing/2014/main" val="905118660"/>
                  </a:ext>
                </a:extLst>
              </a:tr>
              <a:tr h="370840">
                <a:tc>
                  <a:txBody>
                    <a:bodyPr/>
                    <a:lstStyle/>
                    <a:p>
                      <a:r>
                        <a:rPr lang="en-US" dirty="0"/>
                        <a:t>Constipation (N=1)</a:t>
                      </a:r>
                    </a:p>
                  </a:txBody>
                  <a:tcPr/>
                </a:tc>
                <a:tc>
                  <a:txBody>
                    <a:bodyPr/>
                    <a:lstStyle/>
                    <a:p>
                      <a:r>
                        <a:rPr lang="en-US" dirty="0"/>
                        <a:t>40 mg</a:t>
                      </a:r>
                    </a:p>
                  </a:txBody>
                  <a:tcPr/>
                </a:tc>
                <a:tc>
                  <a:txBody>
                    <a:bodyPr/>
                    <a:lstStyle/>
                    <a:p>
                      <a:r>
                        <a:rPr lang="en-US" dirty="0"/>
                        <a:t>Mild</a:t>
                      </a:r>
                    </a:p>
                  </a:txBody>
                  <a:tcPr/>
                </a:tc>
                <a:tc>
                  <a:txBody>
                    <a:bodyPr/>
                    <a:lstStyle/>
                    <a:p>
                      <a:r>
                        <a:rPr lang="en-US" dirty="0"/>
                        <a:t>Possible</a:t>
                      </a:r>
                    </a:p>
                  </a:txBody>
                  <a:tcPr/>
                </a:tc>
                <a:tc>
                  <a:txBody>
                    <a:bodyPr/>
                    <a:lstStyle/>
                    <a:p>
                      <a:r>
                        <a:rPr lang="en-US" dirty="0"/>
                        <a:t>Resolved</a:t>
                      </a:r>
                    </a:p>
                  </a:txBody>
                  <a:tcPr/>
                </a:tc>
                <a:extLst>
                  <a:ext uri="{0D108BD9-81ED-4DB2-BD59-A6C34878D82A}">
                    <a16:rowId xmlns:a16="http://schemas.microsoft.com/office/drawing/2014/main" val="25695565"/>
                  </a:ext>
                </a:extLst>
              </a:tr>
              <a:tr h="370840">
                <a:tc>
                  <a:txBody>
                    <a:bodyPr/>
                    <a:lstStyle/>
                    <a:p>
                      <a:r>
                        <a:rPr lang="en-US" dirty="0"/>
                        <a:t>Abdominal discomfort (N=1)</a:t>
                      </a:r>
                    </a:p>
                  </a:txBody>
                  <a:tcPr/>
                </a:tc>
                <a:tc>
                  <a:txBody>
                    <a:bodyPr/>
                    <a:lstStyle/>
                    <a:p>
                      <a:r>
                        <a:rPr lang="en-US" dirty="0"/>
                        <a:t>80 mg</a:t>
                      </a:r>
                    </a:p>
                  </a:txBody>
                  <a:tcPr/>
                </a:tc>
                <a:tc>
                  <a:txBody>
                    <a:bodyPr/>
                    <a:lstStyle/>
                    <a:p>
                      <a:r>
                        <a:rPr lang="en-US" dirty="0"/>
                        <a:t>Mild</a:t>
                      </a:r>
                    </a:p>
                  </a:txBody>
                  <a:tcPr/>
                </a:tc>
                <a:tc>
                  <a:txBody>
                    <a:bodyPr/>
                    <a:lstStyle/>
                    <a:p>
                      <a:r>
                        <a:rPr lang="en-US" dirty="0"/>
                        <a:t>Possible</a:t>
                      </a:r>
                    </a:p>
                  </a:txBody>
                  <a:tcPr/>
                </a:tc>
                <a:tc>
                  <a:txBody>
                    <a:bodyPr/>
                    <a:lstStyle/>
                    <a:p>
                      <a:r>
                        <a:rPr lang="en-US" dirty="0"/>
                        <a:t>Resolved</a:t>
                      </a:r>
                    </a:p>
                  </a:txBody>
                  <a:tcPr/>
                </a:tc>
                <a:extLst>
                  <a:ext uri="{0D108BD9-81ED-4DB2-BD59-A6C34878D82A}">
                    <a16:rowId xmlns:a16="http://schemas.microsoft.com/office/drawing/2014/main" val="3551027091"/>
                  </a:ext>
                </a:extLst>
              </a:tr>
            </a:tbl>
          </a:graphicData>
        </a:graphic>
      </p:graphicFrame>
    </p:spTree>
    <p:extLst>
      <p:ext uri="{BB962C8B-B14F-4D97-AF65-F5344CB8AC3E}">
        <p14:creationId xmlns:p14="http://schemas.microsoft.com/office/powerpoint/2010/main" val="77389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485B5851-DDCE-4445-9E90-FA11E214BE00}"/>
              </a:ext>
            </a:extLst>
          </p:cNvPr>
          <p:cNvSpPr>
            <a:spLocks noGrp="1"/>
          </p:cNvSpPr>
          <p:nvPr>
            <p:ph type="sldNum" sz="quarter" idx="12"/>
          </p:nvPr>
        </p:nvSpPr>
        <p:spPr>
          <a:xfrm>
            <a:off x="8732363" y="6492878"/>
            <a:ext cx="2743200" cy="365125"/>
          </a:xfrm>
        </p:spPr>
        <p:txBody>
          <a:bodyPr/>
          <a:lstStyle/>
          <a:p>
            <a:pPr>
              <a:defRPr/>
            </a:pPr>
            <a:fld id="{0989F2BC-8596-456E-8FDE-C2EE8B5BC767}" type="slidenum">
              <a:rPr lang="en-US" b="1" i="1">
                <a:solidFill>
                  <a:prstClr val="black"/>
                </a:solidFill>
              </a:rPr>
              <a:pPr>
                <a:defRPr/>
              </a:pPr>
              <a:t>15</a:t>
            </a:fld>
            <a:endParaRPr lang="en-US" b="1" i="1" dirty="0">
              <a:solidFill>
                <a:prstClr val="black"/>
              </a:solidFill>
            </a:endParaRPr>
          </a:p>
        </p:txBody>
      </p:sp>
      <p:sp>
        <p:nvSpPr>
          <p:cNvPr id="16" name="Title 1">
            <a:extLst>
              <a:ext uri="{FF2B5EF4-FFF2-40B4-BE49-F238E27FC236}">
                <a16:creationId xmlns:a16="http://schemas.microsoft.com/office/drawing/2014/main" id="{F50390A9-001B-4F7D-8A01-56FA59BD9D4F}"/>
              </a:ext>
            </a:extLst>
          </p:cNvPr>
          <p:cNvSpPr>
            <a:spLocks noGrp="1"/>
          </p:cNvSpPr>
          <p:nvPr>
            <p:ph type="title"/>
          </p:nvPr>
        </p:nvSpPr>
        <p:spPr>
          <a:xfrm>
            <a:off x="0" y="122681"/>
            <a:ext cx="11353800" cy="1005063"/>
          </a:xfrm>
          <a:noFill/>
          <a:ln>
            <a:noFill/>
          </a:ln>
        </p:spPr>
        <p:txBody>
          <a:bodyPr vert="horz" lIns="288000" tIns="0" rIns="91440" bIns="0" rtlCol="0" anchor="ctr" anchorCtr="0">
            <a:noAutofit/>
          </a:bodyPr>
          <a:lstStyle/>
          <a:p>
            <a:r>
              <a:rPr lang="en-US" sz="3600" b="1" dirty="0">
                <a:solidFill>
                  <a:schemeClr val="bg1"/>
                </a:solidFill>
                <a:latin typeface="+mn-lt"/>
              </a:rPr>
              <a:t>Results – Pharmacokinetics</a:t>
            </a:r>
          </a:p>
        </p:txBody>
      </p:sp>
      <p:sp>
        <p:nvSpPr>
          <p:cNvPr id="7" name="Content Placeholder 2">
            <a:extLst>
              <a:ext uri="{FF2B5EF4-FFF2-40B4-BE49-F238E27FC236}">
                <a16:creationId xmlns:a16="http://schemas.microsoft.com/office/drawing/2014/main" id="{89A4A677-6E8E-024F-BFAC-06D5A396DAAB}"/>
              </a:ext>
            </a:extLst>
          </p:cNvPr>
          <p:cNvSpPr>
            <a:spLocks noGrp="1"/>
          </p:cNvSpPr>
          <p:nvPr>
            <p:ph idx="1"/>
          </p:nvPr>
        </p:nvSpPr>
        <p:spPr>
          <a:xfrm>
            <a:off x="1448783" y="1614605"/>
            <a:ext cx="8703887" cy="795027"/>
          </a:xfrm>
        </p:spPr>
        <p:txBody>
          <a:bodyPr>
            <a:normAutofit/>
          </a:bodyPr>
          <a:lstStyle/>
          <a:p>
            <a:pPr marL="0" indent="0" algn="ctr">
              <a:buNone/>
            </a:pPr>
            <a:r>
              <a:rPr lang="en-US" sz="2000" b="1" dirty="0"/>
              <a:t>Dose-dependent pharmacokinetics of 20, 40, and 80 mg EPX-100 after twice daily dosing for 4.5 days – EPX-100 and its primary metabolite, EPX-100-</a:t>
            </a:r>
            <a:r>
              <a:rPr lang="en-US" sz="2000" b="1" dirty="0" err="1"/>
              <a:t>M6</a:t>
            </a:r>
            <a:endParaRPr lang="en-US" sz="2000" b="1" dirty="0"/>
          </a:p>
        </p:txBody>
      </p:sp>
      <p:pic>
        <p:nvPicPr>
          <p:cNvPr id="9" name="Picture 8">
            <a:extLst>
              <a:ext uri="{FF2B5EF4-FFF2-40B4-BE49-F238E27FC236}">
                <a16:creationId xmlns:a16="http://schemas.microsoft.com/office/drawing/2014/main" id="{EA8550CE-E73A-F94A-A783-3C17C90C34DB}"/>
              </a:ext>
            </a:extLst>
          </p:cNvPr>
          <p:cNvPicPr>
            <a:picLocks noChangeAspect="1"/>
          </p:cNvPicPr>
          <p:nvPr/>
        </p:nvPicPr>
        <p:blipFill>
          <a:blip r:embed="rId2"/>
          <a:stretch>
            <a:fillRect/>
          </a:stretch>
        </p:blipFill>
        <p:spPr>
          <a:xfrm>
            <a:off x="2039330" y="2317423"/>
            <a:ext cx="8113339" cy="4206876"/>
          </a:xfrm>
          <a:prstGeom prst="rect">
            <a:avLst/>
          </a:prstGeom>
        </p:spPr>
      </p:pic>
    </p:spTree>
    <p:extLst>
      <p:ext uri="{BB962C8B-B14F-4D97-AF65-F5344CB8AC3E}">
        <p14:creationId xmlns:p14="http://schemas.microsoft.com/office/powerpoint/2010/main" val="2972431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485B5851-DDCE-4445-9E90-FA11E214BE00}"/>
              </a:ext>
            </a:extLst>
          </p:cNvPr>
          <p:cNvSpPr>
            <a:spLocks noGrp="1"/>
          </p:cNvSpPr>
          <p:nvPr>
            <p:ph type="sldNum" sz="quarter" idx="12"/>
          </p:nvPr>
        </p:nvSpPr>
        <p:spPr>
          <a:xfrm>
            <a:off x="8732363" y="6492878"/>
            <a:ext cx="2743200" cy="365125"/>
          </a:xfrm>
        </p:spPr>
        <p:txBody>
          <a:bodyPr/>
          <a:lstStyle/>
          <a:p>
            <a:pPr>
              <a:defRPr/>
            </a:pPr>
            <a:fld id="{0989F2BC-8596-456E-8FDE-C2EE8B5BC767}" type="slidenum">
              <a:rPr lang="en-US" b="1" i="1">
                <a:solidFill>
                  <a:prstClr val="black"/>
                </a:solidFill>
              </a:rPr>
              <a:pPr>
                <a:defRPr/>
              </a:pPr>
              <a:t>16</a:t>
            </a:fld>
            <a:endParaRPr lang="en-US" b="1" i="1" dirty="0">
              <a:solidFill>
                <a:prstClr val="black"/>
              </a:solidFill>
            </a:endParaRPr>
          </a:p>
        </p:txBody>
      </p:sp>
      <p:sp>
        <p:nvSpPr>
          <p:cNvPr id="16" name="Title 1">
            <a:extLst>
              <a:ext uri="{FF2B5EF4-FFF2-40B4-BE49-F238E27FC236}">
                <a16:creationId xmlns:a16="http://schemas.microsoft.com/office/drawing/2014/main" id="{F50390A9-001B-4F7D-8A01-56FA59BD9D4F}"/>
              </a:ext>
            </a:extLst>
          </p:cNvPr>
          <p:cNvSpPr>
            <a:spLocks noGrp="1"/>
          </p:cNvSpPr>
          <p:nvPr>
            <p:ph type="title"/>
          </p:nvPr>
        </p:nvSpPr>
        <p:spPr>
          <a:xfrm>
            <a:off x="0" y="122681"/>
            <a:ext cx="11353800" cy="1005063"/>
          </a:xfrm>
          <a:noFill/>
          <a:ln>
            <a:noFill/>
          </a:ln>
        </p:spPr>
        <p:txBody>
          <a:bodyPr vert="horz" lIns="288000" tIns="0" rIns="91440" bIns="0" rtlCol="0" anchor="ctr" anchorCtr="0">
            <a:noAutofit/>
          </a:bodyPr>
          <a:lstStyle/>
          <a:p>
            <a:r>
              <a:rPr lang="en-US" sz="3600" b="1" dirty="0">
                <a:solidFill>
                  <a:schemeClr val="bg1"/>
                </a:solidFill>
                <a:latin typeface="+mn-lt"/>
              </a:rPr>
              <a:t>Interpretation of Safety and PK Results</a:t>
            </a:r>
          </a:p>
        </p:txBody>
      </p:sp>
      <p:sp>
        <p:nvSpPr>
          <p:cNvPr id="8" name="Content Placeholder 2">
            <a:extLst>
              <a:ext uri="{FF2B5EF4-FFF2-40B4-BE49-F238E27FC236}">
                <a16:creationId xmlns:a16="http://schemas.microsoft.com/office/drawing/2014/main" id="{B70D71DC-60DD-C74A-AB2E-BBFBC1FA768B}"/>
              </a:ext>
            </a:extLst>
          </p:cNvPr>
          <p:cNvSpPr>
            <a:spLocks noGrp="1"/>
          </p:cNvSpPr>
          <p:nvPr>
            <p:ph idx="1"/>
          </p:nvPr>
        </p:nvSpPr>
        <p:spPr>
          <a:xfrm>
            <a:off x="628649" y="1558924"/>
            <a:ext cx="10526777" cy="4933953"/>
          </a:xfrm>
        </p:spPr>
        <p:txBody>
          <a:bodyPr>
            <a:normAutofit/>
          </a:bodyPr>
          <a:lstStyle/>
          <a:p>
            <a:pPr>
              <a:spcBef>
                <a:spcPts val="0"/>
              </a:spcBef>
              <a:spcAft>
                <a:spcPts val="1200"/>
              </a:spcAft>
            </a:pPr>
            <a:r>
              <a:rPr lang="en-US" sz="2400" b="1" dirty="0"/>
              <a:t>No clinically-significant laboratory abnormalities</a:t>
            </a:r>
          </a:p>
          <a:p>
            <a:pPr>
              <a:spcBef>
                <a:spcPts val="0"/>
              </a:spcBef>
              <a:spcAft>
                <a:spcPts val="1200"/>
              </a:spcAft>
            </a:pPr>
            <a:r>
              <a:rPr lang="en-US" sz="2400" b="1" dirty="0"/>
              <a:t>No trend for clinical events except drowsiness/ grogginess/somnolence in the highest (80 mg) dose – evidence of crossing BBB</a:t>
            </a:r>
          </a:p>
          <a:p>
            <a:pPr>
              <a:spcBef>
                <a:spcPts val="0"/>
              </a:spcBef>
              <a:spcAft>
                <a:spcPts val="1200"/>
              </a:spcAft>
            </a:pPr>
            <a:r>
              <a:rPr lang="en-US" sz="2400" b="1" dirty="0"/>
              <a:t>80 mg BID is consistent with previous published literature as safe for healthy adults</a:t>
            </a:r>
          </a:p>
          <a:p>
            <a:pPr>
              <a:spcBef>
                <a:spcPts val="0"/>
              </a:spcBef>
              <a:spcAft>
                <a:spcPts val="1200"/>
              </a:spcAft>
            </a:pPr>
            <a:r>
              <a:rPr lang="en-US" sz="2400" b="1" dirty="0"/>
              <a:t>PK predictable and concentrations consistent with animal models of efficacy</a:t>
            </a:r>
          </a:p>
          <a:p>
            <a:pPr>
              <a:spcBef>
                <a:spcPts val="0"/>
              </a:spcBef>
              <a:spcAft>
                <a:spcPts val="1200"/>
              </a:spcAft>
            </a:pPr>
            <a:r>
              <a:rPr lang="en-US" sz="2400" b="1" dirty="0"/>
              <a:t>Interpretation by the SRC as safe and continue to Phase 2</a:t>
            </a:r>
          </a:p>
          <a:p>
            <a:pPr marL="0" indent="0">
              <a:spcBef>
                <a:spcPts val="0"/>
              </a:spcBef>
              <a:spcAft>
                <a:spcPts val="1200"/>
              </a:spcAft>
              <a:buNone/>
            </a:pPr>
            <a:endParaRPr lang="en-US" sz="2400" b="1" dirty="0"/>
          </a:p>
          <a:p>
            <a:endParaRPr lang="en-US" sz="2000" b="1" dirty="0"/>
          </a:p>
        </p:txBody>
      </p:sp>
    </p:spTree>
    <p:extLst>
      <p:ext uri="{BB962C8B-B14F-4D97-AF65-F5344CB8AC3E}">
        <p14:creationId xmlns:p14="http://schemas.microsoft.com/office/powerpoint/2010/main" val="2531186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786DA5-6557-AA49-B034-F1FC7C5163F7}"/>
              </a:ext>
            </a:extLst>
          </p:cNvPr>
          <p:cNvSpPr>
            <a:spLocks noGrp="1"/>
          </p:cNvSpPr>
          <p:nvPr>
            <p:ph type="ctrTitle"/>
          </p:nvPr>
        </p:nvSpPr>
        <p:spPr>
          <a:xfrm>
            <a:off x="4422662" y="1899139"/>
            <a:ext cx="7380132" cy="1339596"/>
          </a:xfrm>
        </p:spPr>
        <p:txBody>
          <a:bodyPr/>
          <a:lstStyle/>
          <a:p>
            <a:r>
              <a:rPr lang="en-US" dirty="0">
                <a:solidFill>
                  <a:schemeClr val="tx1"/>
                </a:solidFill>
              </a:rPr>
              <a:t>Phase II: Clinical Study Overview</a:t>
            </a:r>
          </a:p>
        </p:txBody>
      </p:sp>
      <p:sp>
        <p:nvSpPr>
          <p:cNvPr id="5" name="TextBox 4">
            <a:extLst>
              <a:ext uri="{FF2B5EF4-FFF2-40B4-BE49-F238E27FC236}">
                <a16:creationId xmlns:a16="http://schemas.microsoft.com/office/drawing/2014/main" id="{65E446A9-E9F4-8046-B066-55E9E2FD5A28}"/>
              </a:ext>
            </a:extLst>
          </p:cNvPr>
          <p:cNvSpPr txBox="1"/>
          <p:nvPr/>
        </p:nvSpPr>
        <p:spPr>
          <a:xfrm>
            <a:off x="6440557" y="4651513"/>
            <a:ext cx="3505301" cy="923330"/>
          </a:xfrm>
          <a:prstGeom prst="rect">
            <a:avLst/>
          </a:prstGeom>
          <a:noFill/>
        </p:spPr>
        <p:txBody>
          <a:bodyPr wrap="square" rtlCol="0">
            <a:spAutoFit/>
          </a:bodyPr>
          <a:lstStyle/>
          <a:p>
            <a:r>
              <a:rPr lang="en-US" b="1" dirty="0"/>
              <a:t>Lisa Zoota, MPH</a:t>
            </a:r>
          </a:p>
          <a:p>
            <a:r>
              <a:rPr lang="en-US" b="1" dirty="0"/>
              <a:t>Global Clinical Project Manager</a:t>
            </a:r>
          </a:p>
          <a:p>
            <a:endParaRPr lang="en-US" dirty="0"/>
          </a:p>
        </p:txBody>
      </p:sp>
      <p:sp>
        <p:nvSpPr>
          <p:cNvPr id="6" name="object 3">
            <a:extLst>
              <a:ext uri="{FF2B5EF4-FFF2-40B4-BE49-F238E27FC236}">
                <a16:creationId xmlns:a16="http://schemas.microsoft.com/office/drawing/2014/main" id="{AFD96B20-C8F6-9C4F-871D-DBC44A8C0F69}"/>
              </a:ext>
            </a:extLst>
          </p:cNvPr>
          <p:cNvSpPr/>
          <p:nvPr/>
        </p:nvSpPr>
        <p:spPr>
          <a:xfrm>
            <a:off x="5212365" y="5726907"/>
            <a:ext cx="1228192" cy="92333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045190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485B5851-DDCE-4445-9E90-FA11E214BE00}"/>
              </a:ext>
            </a:extLst>
          </p:cNvPr>
          <p:cNvSpPr>
            <a:spLocks noGrp="1"/>
          </p:cNvSpPr>
          <p:nvPr>
            <p:ph type="sldNum" sz="quarter" idx="12"/>
          </p:nvPr>
        </p:nvSpPr>
        <p:spPr>
          <a:xfrm>
            <a:off x="8732363" y="6492878"/>
            <a:ext cx="2743200" cy="365125"/>
          </a:xfrm>
        </p:spPr>
        <p:txBody>
          <a:bodyPr/>
          <a:lstStyle/>
          <a:p>
            <a:pPr>
              <a:defRPr/>
            </a:pPr>
            <a:fld id="{0989F2BC-8596-456E-8FDE-C2EE8B5BC767}" type="slidenum">
              <a:rPr lang="en-US" b="1" i="1">
                <a:solidFill>
                  <a:prstClr val="black"/>
                </a:solidFill>
              </a:rPr>
              <a:pPr>
                <a:defRPr/>
              </a:pPr>
              <a:t>18</a:t>
            </a:fld>
            <a:endParaRPr lang="en-US" b="1" i="1" dirty="0">
              <a:solidFill>
                <a:prstClr val="black"/>
              </a:solidFill>
            </a:endParaRPr>
          </a:p>
        </p:txBody>
      </p:sp>
      <p:sp>
        <p:nvSpPr>
          <p:cNvPr id="34" name="Title 1">
            <a:extLst>
              <a:ext uri="{FF2B5EF4-FFF2-40B4-BE49-F238E27FC236}">
                <a16:creationId xmlns:a16="http://schemas.microsoft.com/office/drawing/2014/main" id="{F50390A9-001B-4F7D-8A01-56FA59BD9D4F}"/>
              </a:ext>
            </a:extLst>
          </p:cNvPr>
          <p:cNvSpPr>
            <a:spLocks noGrp="1"/>
          </p:cNvSpPr>
          <p:nvPr>
            <p:ph type="title"/>
          </p:nvPr>
        </p:nvSpPr>
        <p:spPr>
          <a:xfrm>
            <a:off x="0" y="122681"/>
            <a:ext cx="11353800" cy="1005063"/>
          </a:xfrm>
          <a:noFill/>
          <a:ln>
            <a:noFill/>
          </a:ln>
        </p:spPr>
        <p:txBody>
          <a:bodyPr vert="horz" lIns="288000" tIns="0" rIns="91440" bIns="0" rtlCol="0" anchor="ctr" anchorCtr="0">
            <a:noAutofit/>
          </a:bodyPr>
          <a:lstStyle/>
          <a:p>
            <a:r>
              <a:rPr lang="en-US" sz="3600" b="1" dirty="0" err="1">
                <a:solidFill>
                  <a:schemeClr val="bg1"/>
                </a:solidFill>
                <a:latin typeface="+mn-lt"/>
              </a:rPr>
              <a:t>GreenLight</a:t>
            </a:r>
            <a:r>
              <a:rPr lang="en-US" sz="3600" b="1" dirty="0">
                <a:solidFill>
                  <a:schemeClr val="bg1"/>
                </a:solidFill>
                <a:latin typeface="+mn-lt"/>
              </a:rPr>
              <a:t> Clinical</a:t>
            </a:r>
          </a:p>
        </p:txBody>
      </p:sp>
      <p:sp>
        <p:nvSpPr>
          <p:cNvPr id="32" name="TextBox 31">
            <a:extLst>
              <a:ext uri="{FF2B5EF4-FFF2-40B4-BE49-F238E27FC236}">
                <a16:creationId xmlns:a16="http://schemas.microsoft.com/office/drawing/2014/main" id="{7A3C43D3-F1F1-D249-B0F8-B7257B9CBA87}"/>
              </a:ext>
            </a:extLst>
          </p:cNvPr>
          <p:cNvSpPr txBox="1"/>
          <p:nvPr/>
        </p:nvSpPr>
        <p:spPr>
          <a:xfrm>
            <a:off x="313926" y="1488027"/>
            <a:ext cx="11438641" cy="3970318"/>
          </a:xfrm>
          <a:prstGeom prst="rect">
            <a:avLst/>
          </a:prstGeom>
          <a:noFill/>
        </p:spPr>
        <p:txBody>
          <a:bodyPr wrap="square" rtlCol="0">
            <a:spAutoFit/>
          </a:bodyPr>
          <a:lstStyle/>
          <a:p>
            <a:pPr marL="457200" indent="-457200">
              <a:buFont typeface="Arial" panose="020B0604020202020204" pitchFamily="34" charset="0"/>
              <a:buChar char="•"/>
            </a:pPr>
            <a:r>
              <a:rPr lang="en-US" sz="2400" b="1" dirty="0" err="1"/>
              <a:t>GreenLight</a:t>
            </a:r>
            <a:r>
              <a:rPr lang="en-US" sz="2400" b="1" dirty="0"/>
              <a:t> Clinical works with </a:t>
            </a:r>
            <a:r>
              <a:rPr lang="en-US" sz="2400" b="1" dirty="0" err="1"/>
              <a:t>Epygenix</a:t>
            </a:r>
            <a:r>
              <a:rPr lang="en-US" sz="2400" b="1" dirty="0"/>
              <a:t> clinical team</a:t>
            </a:r>
          </a:p>
          <a:p>
            <a:pPr marL="914400" lvl="1" indent="-457200">
              <a:spcBef>
                <a:spcPts val="600"/>
              </a:spcBef>
              <a:buFont typeface="Wingdings" pitchFamily="2" charset="2"/>
              <a:buChar char="ü"/>
            </a:pPr>
            <a:r>
              <a:rPr lang="en-US" sz="2000" dirty="0"/>
              <a:t>Full-service CRO, with offices around the world</a:t>
            </a:r>
          </a:p>
          <a:p>
            <a:pPr marL="914400" lvl="1" indent="-457200">
              <a:spcBef>
                <a:spcPts val="600"/>
              </a:spcBef>
              <a:buFont typeface="Wingdings" pitchFamily="2" charset="2"/>
              <a:buChar char="ü"/>
            </a:pPr>
            <a:r>
              <a:rPr lang="en-US" sz="2000" dirty="0"/>
              <a:t>Experience across various therapeutic areas (Rare Diseases/Dravet Syndrome, Dermatology, Ophthalmology, Infectious Diseases, etc.)</a:t>
            </a:r>
          </a:p>
          <a:p>
            <a:pPr marL="914400" lvl="1" indent="-457200">
              <a:spcBef>
                <a:spcPts val="600"/>
              </a:spcBef>
              <a:buFont typeface="Wingdings" pitchFamily="2" charset="2"/>
              <a:buChar char="ü"/>
            </a:pPr>
            <a:r>
              <a:rPr lang="en-US" sz="2000" dirty="0"/>
              <a:t>Key personnel and well-established infrastructure make the study successful</a:t>
            </a:r>
          </a:p>
          <a:p>
            <a:pPr marL="914400" lvl="1" indent="-457200">
              <a:spcBef>
                <a:spcPts val="600"/>
              </a:spcBef>
              <a:buFont typeface="Wingdings" pitchFamily="2" charset="2"/>
              <a:buChar char="ü"/>
            </a:pPr>
            <a:r>
              <a:rPr lang="en-US" sz="2000" dirty="0"/>
              <a:t>Closely work with the Sponsor by regularly updating status of the study, while the focus is on the care of patients</a:t>
            </a:r>
          </a:p>
          <a:p>
            <a:endParaRPr lang="en-US" sz="3200" b="1" dirty="0"/>
          </a:p>
          <a:p>
            <a:endParaRPr lang="en-US" sz="2800" b="1" dirty="0"/>
          </a:p>
          <a:p>
            <a:endParaRPr lang="en-US" sz="2800" b="1" dirty="0"/>
          </a:p>
        </p:txBody>
      </p:sp>
    </p:spTree>
    <p:extLst>
      <p:ext uri="{BB962C8B-B14F-4D97-AF65-F5344CB8AC3E}">
        <p14:creationId xmlns:p14="http://schemas.microsoft.com/office/powerpoint/2010/main" val="1044510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485B5851-DDCE-4445-9E90-FA11E214BE00}"/>
              </a:ext>
            </a:extLst>
          </p:cNvPr>
          <p:cNvSpPr>
            <a:spLocks noGrp="1"/>
          </p:cNvSpPr>
          <p:nvPr>
            <p:ph type="sldNum" sz="quarter" idx="12"/>
          </p:nvPr>
        </p:nvSpPr>
        <p:spPr>
          <a:xfrm>
            <a:off x="8732363" y="6492878"/>
            <a:ext cx="2743200" cy="365125"/>
          </a:xfrm>
        </p:spPr>
        <p:txBody>
          <a:bodyPr/>
          <a:lstStyle/>
          <a:p>
            <a:pPr>
              <a:defRPr/>
            </a:pPr>
            <a:fld id="{0989F2BC-8596-456E-8FDE-C2EE8B5BC767}" type="slidenum">
              <a:rPr lang="en-US" b="1" i="1">
                <a:solidFill>
                  <a:prstClr val="black"/>
                </a:solidFill>
              </a:rPr>
              <a:pPr>
                <a:defRPr/>
              </a:pPr>
              <a:t>19</a:t>
            </a:fld>
            <a:endParaRPr lang="en-US" b="1" i="1" dirty="0">
              <a:solidFill>
                <a:prstClr val="black"/>
              </a:solidFill>
            </a:endParaRPr>
          </a:p>
        </p:txBody>
      </p:sp>
      <p:sp>
        <p:nvSpPr>
          <p:cNvPr id="34" name="Title 1">
            <a:extLst>
              <a:ext uri="{FF2B5EF4-FFF2-40B4-BE49-F238E27FC236}">
                <a16:creationId xmlns:a16="http://schemas.microsoft.com/office/drawing/2014/main" id="{F50390A9-001B-4F7D-8A01-56FA59BD9D4F}"/>
              </a:ext>
            </a:extLst>
          </p:cNvPr>
          <p:cNvSpPr>
            <a:spLocks noGrp="1"/>
          </p:cNvSpPr>
          <p:nvPr>
            <p:ph type="title"/>
          </p:nvPr>
        </p:nvSpPr>
        <p:spPr>
          <a:xfrm>
            <a:off x="0" y="122681"/>
            <a:ext cx="11353800" cy="1005063"/>
          </a:xfrm>
          <a:noFill/>
          <a:ln>
            <a:noFill/>
          </a:ln>
        </p:spPr>
        <p:txBody>
          <a:bodyPr vert="horz" lIns="288000" tIns="0" rIns="91440" bIns="0" rtlCol="0" anchor="ctr" anchorCtr="0">
            <a:noAutofit/>
          </a:bodyPr>
          <a:lstStyle/>
          <a:p>
            <a:r>
              <a:rPr lang="en-US" sz="3600" b="1" dirty="0">
                <a:solidFill>
                  <a:schemeClr val="bg1"/>
                </a:solidFill>
                <a:latin typeface="+mn-lt"/>
              </a:rPr>
              <a:t>Phase 2 Study Protocol (EPX-100-001)</a:t>
            </a:r>
          </a:p>
        </p:txBody>
      </p:sp>
      <p:sp>
        <p:nvSpPr>
          <p:cNvPr id="5" name="TextBox 4">
            <a:extLst>
              <a:ext uri="{FF2B5EF4-FFF2-40B4-BE49-F238E27FC236}">
                <a16:creationId xmlns:a16="http://schemas.microsoft.com/office/drawing/2014/main" id="{5693D703-A68A-0D47-B172-A98D5256E761}"/>
              </a:ext>
            </a:extLst>
          </p:cNvPr>
          <p:cNvSpPr txBox="1"/>
          <p:nvPr/>
        </p:nvSpPr>
        <p:spPr>
          <a:xfrm>
            <a:off x="269986" y="1500717"/>
            <a:ext cx="11353801" cy="5324535"/>
          </a:xfrm>
          <a:prstGeom prst="rect">
            <a:avLst/>
          </a:prstGeom>
          <a:noFill/>
        </p:spPr>
        <p:txBody>
          <a:bodyPr wrap="square" rtlCol="0">
            <a:spAutoFit/>
          </a:bodyPr>
          <a:lstStyle/>
          <a:p>
            <a:pPr marL="457200" indent="-457200">
              <a:buFont typeface="Arial" panose="020B0604020202020204" pitchFamily="34" charset="0"/>
              <a:buChar char="•"/>
            </a:pPr>
            <a:r>
              <a:rPr lang="en-US" sz="2400" b="1" dirty="0"/>
              <a:t>A 20 week Multicenter, Randomized, Double-Blind, Placebo-Controlled, Proof of Concept trial of EPX-100 (Clemizole Hyrdochloride) as Adjunctive Therapy in Children with Dravet Syndrome</a:t>
            </a:r>
          </a:p>
          <a:p>
            <a:pPr marL="171450" indent="-171450">
              <a:buFont typeface="Arial" panose="020B0604020202020204" pitchFamily="34" charset="0"/>
              <a:buChar char="•"/>
            </a:pPr>
            <a:endParaRPr lang="en-US" sz="1000" b="1" dirty="0"/>
          </a:p>
          <a:p>
            <a:pPr marL="800100" lvl="1" indent="-342900">
              <a:buFont typeface="Wingdings" pitchFamily="2" charset="2"/>
              <a:buChar char="ü"/>
            </a:pPr>
            <a:r>
              <a:rPr lang="en-US" sz="2000" dirty="0"/>
              <a:t>Phase 2 study to evaluate the efficacy of EPX-100 in divided doses as adjunctive therapy as compared to placebo</a:t>
            </a:r>
          </a:p>
          <a:p>
            <a:pPr marL="800100" lvl="1" indent="-342900">
              <a:buFont typeface="Wingdings" pitchFamily="2" charset="2"/>
              <a:buChar char="ü"/>
            </a:pPr>
            <a:r>
              <a:rPr lang="en-US" sz="2000" dirty="0"/>
              <a:t>24 patients – 18 randomized to EPX-100 and 6 randomized to placebo</a:t>
            </a:r>
          </a:p>
          <a:p>
            <a:pPr marL="800100" lvl="1" indent="-342900">
              <a:buFont typeface="Wingdings" pitchFamily="2" charset="2"/>
              <a:buChar char="ü"/>
            </a:pPr>
            <a:r>
              <a:rPr lang="en-US" sz="2000" dirty="0"/>
              <a:t>Sites locations - 6 US sites</a:t>
            </a:r>
          </a:p>
          <a:p>
            <a:endParaRPr lang="en-US" sz="800" dirty="0"/>
          </a:p>
          <a:p>
            <a:pPr marL="285750" indent="-285750">
              <a:buFont typeface="Arial" panose="020B0604020202020204" pitchFamily="34" charset="0"/>
              <a:buChar char="•"/>
            </a:pPr>
            <a:endParaRPr lang="en-US" dirty="0"/>
          </a:p>
          <a:p>
            <a:pPr marL="457200" indent="-457200">
              <a:buFont typeface="Arial" panose="020B0604020202020204" pitchFamily="34" charset="0"/>
              <a:buChar char="•"/>
            </a:pPr>
            <a:r>
              <a:rPr lang="en-US" sz="2400" b="1" dirty="0"/>
              <a:t>Primary Objective:</a:t>
            </a:r>
          </a:p>
          <a:p>
            <a:pPr marL="171450" indent="-171450">
              <a:buFont typeface="Arial" panose="020B0604020202020204" pitchFamily="34" charset="0"/>
              <a:buChar char="•"/>
            </a:pPr>
            <a:endParaRPr lang="en-US" sz="1000" b="1" dirty="0"/>
          </a:p>
          <a:p>
            <a:pPr marL="800100" lvl="1" indent="-342900">
              <a:buFont typeface="Wingdings" pitchFamily="2" charset="2"/>
              <a:buChar char="ü"/>
            </a:pPr>
            <a:r>
              <a:rPr lang="en-US" sz="2000" dirty="0"/>
              <a:t>Evaluate the efficacy in terms of percent change in seizure frequency (Observational phase vs. the final 4-week period of maintenance phase)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145733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485B5851-DDCE-4445-9E90-FA11E214BE00}"/>
              </a:ext>
            </a:extLst>
          </p:cNvPr>
          <p:cNvSpPr>
            <a:spLocks noGrp="1"/>
          </p:cNvSpPr>
          <p:nvPr>
            <p:ph type="sldNum" sz="quarter" idx="12"/>
          </p:nvPr>
        </p:nvSpPr>
        <p:spPr>
          <a:xfrm>
            <a:off x="8732363" y="6492878"/>
            <a:ext cx="2743200" cy="365125"/>
          </a:xfrm>
        </p:spPr>
        <p:txBody>
          <a:bodyPr/>
          <a:lstStyle/>
          <a:p>
            <a:pPr>
              <a:defRPr/>
            </a:pPr>
            <a:fld id="{0989F2BC-8596-456E-8FDE-C2EE8B5BC767}" type="slidenum">
              <a:rPr lang="en-US" b="1" i="1">
                <a:solidFill>
                  <a:prstClr val="black"/>
                </a:solidFill>
                <a:latin typeface="Calibri" panose="020F0502020204030204"/>
              </a:rPr>
              <a:pPr>
                <a:defRPr/>
              </a:pPr>
              <a:t>2</a:t>
            </a:fld>
            <a:endParaRPr lang="en-US" b="1" i="1" dirty="0">
              <a:solidFill>
                <a:prstClr val="black"/>
              </a:solidFill>
              <a:latin typeface="Calibri" panose="020F0502020204030204"/>
            </a:endParaRPr>
          </a:p>
        </p:txBody>
      </p:sp>
      <p:sp>
        <p:nvSpPr>
          <p:cNvPr id="65" name="Title 1">
            <a:extLst>
              <a:ext uri="{FF2B5EF4-FFF2-40B4-BE49-F238E27FC236}">
                <a16:creationId xmlns:a16="http://schemas.microsoft.com/office/drawing/2014/main" id="{F50390A9-001B-4F7D-8A01-56FA59BD9D4F}"/>
              </a:ext>
            </a:extLst>
          </p:cNvPr>
          <p:cNvSpPr>
            <a:spLocks noGrp="1"/>
          </p:cNvSpPr>
          <p:nvPr>
            <p:ph type="title"/>
          </p:nvPr>
        </p:nvSpPr>
        <p:spPr>
          <a:xfrm>
            <a:off x="0" y="122681"/>
            <a:ext cx="11353800" cy="1005063"/>
          </a:xfrm>
          <a:noFill/>
          <a:ln>
            <a:noFill/>
          </a:ln>
        </p:spPr>
        <p:txBody>
          <a:bodyPr vert="horz" lIns="288000" tIns="0" rIns="91440" bIns="0" rtlCol="0" anchor="ctr" anchorCtr="0">
            <a:noAutofit/>
          </a:bodyPr>
          <a:lstStyle/>
          <a:p>
            <a:r>
              <a:rPr lang="en-US" sz="3600" b="1" dirty="0">
                <a:solidFill>
                  <a:schemeClr val="bg1"/>
                </a:solidFill>
                <a:latin typeface="+mn-lt"/>
              </a:rPr>
              <a:t>Safe Harbor</a:t>
            </a:r>
          </a:p>
        </p:txBody>
      </p:sp>
      <p:sp>
        <p:nvSpPr>
          <p:cNvPr id="7" name="Content Placeholder 3"/>
          <p:cNvSpPr>
            <a:spLocks noGrp="1"/>
          </p:cNvSpPr>
          <p:nvPr>
            <p:ph idx="1"/>
          </p:nvPr>
        </p:nvSpPr>
        <p:spPr>
          <a:xfrm>
            <a:off x="236416" y="1625210"/>
            <a:ext cx="11076353" cy="4351338"/>
          </a:xfrm>
        </p:spPr>
        <p:txBody>
          <a:bodyPr>
            <a:noAutofit/>
          </a:bodyPr>
          <a:lstStyle/>
          <a:p>
            <a:pPr marL="0" indent="0" algn="just">
              <a:buNone/>
            </a:pPr>
            <a:r>
              <a:rPr lang="en-US" sz="1800" b="1" dirty="0"/>
              <a:t>Safe Harbor Statement</a:t>
            </a:r>
            <a:r>
              <a:rPr lang="en-US" sz="1800" dirty="0"/>
              <a:t>. This presentation contains forward-looking statements that involve risks and uncertainties, which may cause actual results to differ materially from the statements made. For this purpose, any statements that are contained herein that are not statements of historical fact may be deemed to be forward-looking statements made pursuant to the safe harbor provisions of the Private Securities Litigation Reform Act of 1995. Without limiting the foregoing, the words "believes," "anticipates," "plans," "intends," "will," "should," "expects," "projects," and similar expressions are intended to identify forward-looking statements. You are cautioned that such statements are subject to a multitude of risks and uncertainties that could cause actual results, future circumstances, or events to differ materially from those projected in the forward-looking statements. These risks include, but are not limited to, those associated with the success of research and development programs, the regulatory approval process, competition, securing and maintaining corporate alliances, market acceptance of the Company's products, the availability of government and insurance reimbursements for the Company's products, the strength of intellectual property, financing capability, the potential dilutive effects of any financing, reliance on subcontractors and key personnel. The forward-looking statements are made as of the date hereof, and the Company disclaims any intention and has no obligation or responsibility, except as required by law, to update or revise any forward-looking statements, whether as a result of new information, future events, or otherwise. </a:t>
            </a:r>
          </a:p>
          <a:p>
            <a:pPr algn="just"/>
            <a:endParaRPr lang="en-US" sz="1800" dirty="0"/>
          </a:p>
        </p:txBody>
      </p:sp>
    </p:spTree>
    <p:extLst>
      <p:ext uri="{BB962C8B-B14F-4D97-AF65-F5344CB8AC3E}">
        <p14:creationId xmlns:p14="http://schemas.microsoft.com/office/powerpoint/2010/main" val="1387177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485B5851-DDCE-4445-9E90-FA11E214BE00}"/>
              </a:ext>
            </a:extLst>
          </p:cNvPr>
          <p:cNvSpPr>
            <a:spLocks noGrp="1"/>
          </p:cNvSpPr>
          <p:nvPr>
            <p:ph type="sldNum" sz="quarter" idx="12"/>
          </p:nvPr>
        </p:nvSpPr>
        <p:spPr>
          <a:xfrm>
            <a:off x="8732363" y="6492878"/>
            <a:ext cx="2743200" cy="365125"/>
          </a:xfrm>
        </p:spPr>
        <p:txBody>
          <a:bodyPr/>
          <a:lstStyle/>
          <a:p>
            <a:pPr>
              <a:defRPr/>
            </a:pPr>
            <a:fld id="{0989F2BC-8596-456E-8FDE-C2EE8B5BC767}" type="slidenum">
              <a:rPr lang="en-US" b="1" i="1">
                <a:solidFill>
                  <a:prstClr val="black"/>
                </a:solidFill>
              </a:rPr>
              <a:pPr>
                <a:defRPr/>
              </a:pPr>
              <a:t>20</a:t>
            </a:fld>
            <a:endParaRPr lang="en-US" b="1" i="1" dirty="0">
              <a:solidFill>
                <a:prstClr val="black"/>
              </a:solidFill>
            </a:endParaRPr>
          </a:p>
        </p:txBody>
      </p:sp>
      <p:sp>
        <p:nvSpPr>
          <p:cNvPr id="34" name="Title 1">
            <a:extLst>
              <a:ext uri="{FF2B5EF4-FFF2-40B4-BE49-F238E27FC236}">
                <a16:creationId xmlns:a16="http://schemas.microsoft.com/office/drawing/2014/main" id="{F50390A9-001B-4F7D-8A01-56FA59BD9D4F}"/>
              </a:ext>
            </a:extLst>
          </p:cNvPr>
          <p:cNvSpPr>
            <a:spLocks noGrp="1"/>
          </p:cNvSpPr>
          <p:nvPr>
            <p:ph type="title"/>
          </p:nvPr>
        </p:nvSpPr>
        <p:spPr>
          <a:xfrm>
            <a:off x="0" y="122681"/>
            <a:ext cx="11353800" cy="1005063"/>
          </a:xfrm>
          <a:noFill/>
          <a:ln>
            <a:noFill/>
          </a:ln>
        </p:spPr>
        <p:txBody>
          <a:bodyPr vert="horz" lIns="288000" tIns="0" rIns="91440" bIns="0" rtlCol="0" anchor="ctr" anchorCtr="0">
            <a:noAutofit/>
          </a:bodyPr>
          <a:lstStyle/>
          <a:p>
            <a:r>
              <a:rPr lang="en-US" sz="3600" b="1" dirty="0">
                <a:solidFill>
                  <a:schemeClr val="bg1"/>
                </a:solidFill>
                <a:latin typeface="+mn-lt"/>
              </a:rPr>
              <a:t>Phase 2 Study Protocol (EPX-100-001)</a:t>
            </a:r>
          </a:p>
        </p:txBody>
      </p:sp>
      <p:sp>
        <p:nvSpPr>
          <p:cNvPr id="6" name="TextBox 5">
            <a:extLst>
              <a:ext uri="{FF2B5EF4-FFF2-40B4-BE49-F238E27FC236}">
                <a16:creationId xmlns:a16="http://schemas.microsoft.com/office/drawing/2014/main" id="{11EE1D37-D1E3-974D-BE4B-A29AED2DFB36}"/>
              </a:ext>
            </a:extLst>
          </p:cNvPr>
          <p:cNvSpPr txBox="1"/>
          <p:nvPr/>
        </p:nvSpPr>
        <p:spPr>
          <a:xfrm>
            <a:off x="269987" y="1216522"/>
            <a:ext cx="10813826" cy="541686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effectLst/>
                <a:uLnTx/>
                <a:uFillTx/>
                <a:latin typeface="Calibri" panose="020F0502020204030204"/>
                <a:ea typeface="+mn-ea"/>
                <a:cs typeface="+mn-cs"/>
              </a:rPr>
              <a:t>Secondary Objectives: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lvl="1" indent="-342900">
              <a:buFont typeface="Wingdings" pitchFamily="2" charset="2"/>
              <a:buChar char="ü"/>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Proportion of patients with &gt;50% reduction in mean seizure frequency</a:t>
            </a:r>
          </a:p>
          <a:p>
            <a:pPr marL="171450" marR="0" lvl="0" indent="-171450" algn="l" defTabSz="914400" rtl="0" eaLnBrk="1" fontAlgn="auto" latinLnBrk="0" hangingPunct="1">
              <a:spcBef>
                <a:spcPts val="0"/>
              </a:spcBef>
              <a:spcAft>
                <a:spcPts val="0"/>
              </a:spcAft>
              <a:buClrTx/>
              <a:buSzTx/>
              <a:buFont typeface="Wingdings" pitchFamily="2" charset="2"/>
              <a:buChar char="ü"/>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lvl="1" indent="-342900">
              <a:buFont typeface="Wingdings" pitchFamily="2" charset="2"/>
              <a:buChar char="ü"/>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Proportion of patient with &gt;25% reduction in mean seizure frequency</a:t>
            </a:r>
          </a:p>
          <a:p>
            <a:pPr marL="171450" marR="0" lvl="0" indent="-171450" algn="l" defTabSz="914400" rtl="0" eaLnBrk="1" fontAlgn="auto" latinLnBrk="0" hangingPunct="1">
              <a:spcBef>
                <a:spcPts val="0"/>
              </a:spcBef>
              <a:spcAft>
                <a:spcPts val="0"/>
              </a:spcAft>
              <a:buClrTx/>
              <a:buSzTx/>
              <a:buFont typeface="Wingdings" pitchFamily="2" charset="2"/>
              <a:buChar char="ü"/>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lvl="1" indent="-342900">
              <a:buFont typeface="Wingdings" pitchFamily="2" charset="2"/>
              <a:buChar char="ü"/>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Number of convulsive seizure-free days during the 12-week Maintenance Phase</a:t>
            </a:r>
          </a:p>
          <a:p>
            <a:pPr marL="171450" marR="0" lvl="0" indent="-171450" algn="l" defTabSz="914400" rtl="0" eaLnBrk="1" fontAlgn="auto" latinLnBrk="0" hangingPunct="1">
              <a:spcBef>
                <a:spcPts val="0"/>
              </a:spcBef>
              <a:spcAft>
                <a:spcPts val="0"/>
              </a:spcAft>
              <a:buClrTx/>
              <a:buSzTx/>
              <a:buFont typeface="Wingdings" pitchFamily="2" charset="2"/>
              <a:buChar char="ü"/>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lvl="1" indent="-342900">
              <a:buFont typeface="Wingdings" pitchFamily="2" charset="2"/>
              <a:buChar char="ü"/>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Reduction of episodes of seizures lasting up to 30 minutes or a series of recurrent seizures lasting </a:t>
            </a:r>
            <a:r>
              <a:rPr kumimoji="0" lang="en-US" sz="2000" b="0" i="0" u="sng" strike="noStrike" kern="1200" cap="none" spc="0" normalizeH="0" baseline="0" noProof="0" dirty="0">
                <a:ln>
                  <a:noFill/>
                </a:ln>
                <a:solidFill>
                  <a:prstClr val="black"/>
                </a:solidFill>
                <a:effectLst/>
                <a:uLnTx/>
                <a:uFillTx/>
                <a:latin typeface="Calibri" panose="020F0502020204030204"/>
                <a:ea typeface="+mn-ea"/>
                <a:cs typeface="+mn-cs"/>
              </a:rPr>
              <a:t>&gt;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5 minutes</a:t>
            </a:r>
          </a:p>
          <a:p>
            <a:pPr marL="171450" marR="0" lvl="0" indent="-171450" algn="l" defTabSz="914400" rtl="0" eaLnBrk="1" fontAlgn="auto" latinLnBrk="0" hangingPunct="1">
              <a:spcBef>
                <a:spcPts val="0"/>
              </a:spcBef>
              <a:spcAft>
                <a:spcPts val="0"/>
              </a:spcAft>
              <a:buClrTx/>
              <a:buSzTx/>
              <a:buFont typeface="Wingdings" pitchFamily="2" charset="2"/>
              <a:buChar char="ü"/>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lvl="1" indent="-342900">
              <a:buFont typeface="Wingdings" pitchFamily="2" charset="2"/>
              <a:buChar char="ü"/>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Incidence of rescue anti-epileptic drug (AED) use</a:t>
            </a:r>
          </a:p>
          <a:p>
            <a:pPr marL="171450" marR="0" lvl="0" indent="-171450" algn="l" defTabSz="914400" rtl="0" eaLnBrk="1" fontAlgn="auto" latinLnBrk="0" hangingPunct="1">
              <a:spcBef>
                <a:spcPts val="0"/>
              </a:spcBef>
              <a:spcAft>
                <a:spcPts val="0"/>
              </a:spcAft>
              <a:buClrTx/>
              <a:buSzTx/>
              <a:buFont typeface="Wingdings" pitchFamily="2" charset="2"/>
              <a:buChar char="ü"/>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lvl="1" indent="-342900">
              <a:buFont typeface="Wingdings" pitchFamily="2" charset="2"/>
              <a:buChar char="ü"/>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Improvement of Clinical Global Impression, Change in QOL in Childhood epilepsy, Change in Targeted Behavior (VAS), Change in the Sleep disturbance Scale &amp; Suicidal Severity Rating Scale</a:t>
            </a:r>
          </a:p>
          <a:p>
            <a:pPr marL="285750" marR="0" lvl="0" indent="-285750" algn="l" defTabSz="914400" rtl="0" eaLnBrk="1" fontAlgn="auto" latinLnBrk="0" hangingPunct="1">
              <a:spcBef>
                <a:spcPts val="0"/>
              </a:spcBef>
              <a:spcAft>
                <a:spcPts val="0"/>
              </a:spcAft>
              <a:buClrTx/>
              <a:buSzTx/>
              <a:buFont typeface="Wingdings" pitchFamily="2" charset="2"/>
              <a:buChar char="ü"/>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8012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485B5851-DDCE-4445-9E90-FA11E214BE00}"/>
              </a:ext>
            </a:extLst>
          </p:cNvPr>
          <p:cNvSpPr>
            <a:spLocks noGrp="1"/>
          </p:cNvSpPr>
          <p:nvPr>
            <p:ph type="sldNum" sz="quarter" idx="12"/>
          </p:nvPr>
        </p:nvSpPr>
        <p:spPr>
          <a:xfrm>
            <a:off x="8732363" y="6492878"/>
            <a:ext cx="2743200" cy="365125"/>
          </a:xfrm>
        </p:spPr>
        <p:txBody>
          <a:bodyPr/>
          <a:lstStyle/>
          <a:p>
            <a:pPr>
              <a:defRPr/>
            </a:pPr>
            <a:fld id="{0989F2BC-8596-456E-8FDE-C2EE8B5BC767}" type="slidenum">
              <a:rPr lang="en-US" b="1" i="1">
                <a:solidFill>
                  <a:prstClr val="black"/>
                </a:solidFill>
              </a:rPr>
              <a:pPr>
                <a:defRPr/>
              </a:pPr>
              <a:t>21</a:t>
            </a:fld>
            <a:endParaRPr lang="en-US" b="1" i="1" dirty="0">
              <a:solidFill>
                <a:prstClr val="black"/>
              </a:solidFill>
            </a:endParaRPr>
          </a:p>
        </p:txBody>
      </p:sp>
      <p:sp>
        <p:nvSpPr>
          <p:cNvPr id="34" name="Title 1">
            <a:extLst>
              <a:ext uri="{FF2B5EF4-FFF2-40B4-BE49-F238E27FC236}">
                <a16:creationId xmlns:a16="http://schemas.microsoft.com/office/drawing/2014/main" id="{F50390A9-001B-4F7D-8A01-56FA59BD9D4F}"/>
              </a:ext>
            </a:extLst>
          </p:cNvPr>
          <p:cNvSpPr>
            <a:spLocks noGrp="1"/>
          </p:cNvSpPr>
          <p:nvPr>
            <p:ph type="title"/>
          </p:nvPr>
        </p:nvSpPr>
        <p:spPr>
          <a:xfrm>
            <a:off x="0" y="122681"/>
            <a:ext cx="11353800" cy="1005063"/>
          </a:xfrm>
          <a:noFill/>
          <a:ln>
            <a:noFill/>
          </a:ln>
        </p:spPr>
        <p:txBody>
          <a:bodyPr vert="horz" lIns="288000" tIns="0" rIns="91440" bIns="0" rtlCol="0" anchor="ctr" anchorCtr="0">
            <a:noAutofit/>
          </a:bodyPr>
          <a:lstStyle/>
          <a:p>
            <a:r>
              <a:rPr lang="en-US" sz="3600" b="1" dirty="0">
                <a:solidFill>
                  <a:schemeClr val="bg1"/>
                </a:solidFill>
                <a:latin typeface="+mn-lt"/>
              </a:rPr>
              <a:t>Phase 2 Study Protocol (EPX-100-001)</a:t>
            </a:r>
          </a:p>
        </p:txBody>
      </p:sp>
      <p:sp>
        <p:nvSpPr>
          <p:cNvPr id="5" name="TextBox 4">
            <a:extLst>
              <a:ext uri="{FF2B5EF4-FFF2-40B4-BE49-F238E27FC236}">
                <a16:creationId xmlns:a16="http://schemas.microsoft.com/office/drawing/2014/main" id="{B78C676E-06FD-1C43-92A9-1F2544515C13}"/>
              </a:ext>
            </a:extLst>
          </p:cNvPr>
          <p:cNvSpPr txBox="1"/>
          <p:nvPr/>
        </p:nvSpPr>
        <p:spPr>
          <a:xfrm>
            <a:off x="253248" y="1346558"/>
            <a:ext cx="11358390" cy="5909310"/>
          </a:xfrm>
          <a:prstGeom prst="rect">
            <a:avLst/>
          </a:prstGeom>
          <a:noFill/>
        </p:spPr>
        <p:txBody>
          <a:bodyPr wrap="square" rtlCol="0">
            <a:spAutoFit/>
          </a:bodyPr>
          <a:lstStyle/>
          <a:p>
            <a:pPr marL="457200" indent="-457200">
              <a:buFont typeface="Arial" panose="020B0604020202020204" pitchFamily="34" charset="0"/>
              <a:buChar char="•"/>
            </a:pPr>
            <a:r>
              <a:rPr lang="en-US" sz="2400" b="1" dirty="0"/>
              <a:t>Key Assessments</a:t>
            </a:r>
          </a:p>
          <a:p>
            <a:endParaRPr lang="en-US" sz="800" dirty="0"/>
          </a:p>
          <a:p>
            <a:pPr marL="800100" lvl="1" indent="-342900">
              <a:buFont typeface="Wingdings" pitchFamily="2" charset="2"/>
              <a:buChar char="ü"/>
            </a:pPr>
            <a:r>
              <a:rPr lang="en-US" sz="2000" dirty="0"/>
              <a:t>Physical and Neurological exam</a:t>
            </a:r>
          </a:p>
          <a:p>
            <a:pPr marL="800100" lvl="1" indent="-342900">
              <a:buFont typeface="Wingdings" pitchFamily="2" charset="2"/>
              <a:buChar char="ü"/>
            </a:pPr>
            <a:endParaRPr lang="en-US" sz="2000" dirty="0"/>
          </a:p>
          <a:p>
            <a:pPr marL="800100" lvl="1" indent="-342900">
              <a:buFont typeface="Wingdings" pitchFamily="2" charset="2"/>
              <a:buChar char="ü"/>
            </a:pPr>
            <a:r>
              <a:rPr lang="en-US" sz="2000" dirty="0"/>
              <a:t>Medical and Medication History </a:t>
            </a:r>
          </a:p>
          <a:p>
            <a:pPr marL="800100" lvl="1" indent="-342900">
              <a:buFont typeface="Wingdings" pitchFamily="2" charset="2"/>
              <a:buChar char="ü"/>
            </a:pPr>
            <a:endParaRPr lang="en-US" sz="2000" dirty="0"/>
          </a:p>
          <a:p>
            <a:pPr marL="800100" lvl="1" indent="-342900">
              <a:buFont typeface="Wingdings" pitchFamily="2" charset="2"/>
              <a:buChar char="ü"/>
            </a:pPr>
            <a:r>
              <a:rPr lang="en-US" sz="2000" dirty="0"/>
              <a:t>Vital signs</a:t>
            </a:r>
          </a:p>
          <a:p>
            <a:pPr marL="800100" lvl="1" indent="-342900">
              <a:buFont typeface="Wingdings" pitchFamily="2" charset="2"/>
              <a:buChar char="ü"/>
            </a:pPr>
            <a:endParaRPr lang="en-US" sz="2000" dirty="0"/>
          </a:p>
          <a:p>
            <a:pPr marL="800100" lvl="1" indent="-342900">
              <a:buFont typeface="Wingdings" pitchFamily="2" charset="2"/>
              <a:buChar char="ü"/>
            </a:pPr>
            <a:r>
              <a:rPr lang="en-US" sz="2000" dirty="0"/>
              <a:t>Blood draws - Safety Laboratory tests and Pharmacokinetic (PK) tests</a:t>
            </a:r>
          </a:p>
          <a:p>
            <a:pPr marL="800100" lvl="1" indent="-342900">
              <a:buFont typeface="Wingdings" pitchFamily="2" charset="2"/>
              <a:buChar char="ü"/>
            </a:pPr>
            <a:endParaRPr lang="en-US" sz="2000" dirty="0"/>
          </a:p>
          <a:p>
            <a:pPr marL="800100" lvl="1" indent="-342900">
              <a:buFont typeface="Wingdings" pitchFamily="2" charset="2"/>
              <a:buChar char="ü"/>
            </a:pPr>
            <a:r>
              <a:rPr lang="en-US" sz="2000" dirty="0"/>
              <a:t>ECG </a:t>
            </a:r>
          </a:p>
          <a:p>
            <a:pPr marL="800100" lvl="1" indent="-342900">
              <a:buFont typeface="Wingdings" pitchFamily="2" charset="2"/>
              <a:buChar char="ü"/>
            </a:pPr>
            <a:endParaRPr lang="en-US" sz="2000" dirty="0"/>
          </a:p>
          <a:p>
            <a:pPr marL="800100" lvl="1" indent="-342900">
              <a:buFont typeface="Wingdings" pitchFamily="2" charset="2"/>
              <a:buChar char="ü"/>
            </a:pPr>
            <a:r>
              <a:rPr lang="en-US" sz="2000" dirty="0"/>
              <a:t>Seizure Calendar – to collect seizure frequency</a:t>
            </a:r>
          </a:p>
          <a:p>
            <a:pPr marL="800100" lvl="1" indent="-342900">
              <a:buFont typeface="Wingdings" pitchFamily="2" charset="2"/>
              <a:buChar char="ü"/>
            </a:pPr>
            <a:endParaRPr lang="en-US" sz="2000" dirty="0"/>
          </a:p>
          <a:p>
            <a:pPr marL="800100" lvl="1" indent="-342900">
              <a:buFont typeface="Wingdings" pitchFamily="2" charset="2"/>
              <a:buChar char="ü"/>
            </a:pPr>
            <a:r>
              <a:rPr lang="en-US" sz="2000" dirty="0"/>
              <a:t>Questionnaires – to assess sleep patterns, assess child’s health and well-being, assess symptom improvement and assess risk factors for suicidality</a:t>
            </a:r>
          </a:p>
          <a:p>
            <a:pPr lvl="1"/>
            <a:endParaRPr lang="en-US" dirty="0"/>
          </a:p>
          <a:p>
            <a:pPr lvl="1"/>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487805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485B5851-DDCE-4445-9E90-FA11E214BE00}"/>
              </a:ext>
            </a:extLst>
          </p:cNvPr>
          <p:cNvSpPr>
            <a:spLocks noGrp="1"/>
          </p:cNvSpPr>
          <p:nvPr>
            <p:ph type="sldNum" sz="quarter" idx="12"/>
          </p:nvPr>
        </p:nvSpPr>
        <p:spPr>
          <a:xfrm>
            <a:off x="8732363" y="6492878"/>
            <a:ext cx="2743200" cy="365125"/>
          </a:xfrm>
        </p:spPr>
        <p:txBody>
          <a:bodyPr/>
          <a:lstStyle/>
          <a:p>
            <a:pPr>
              <a:defRPr/>
            </a:pPr>
            <a:fld id="{0989F2BC-8596-456E-8FDE-C2EE8B5BC767}" type="slidenum">
              <a:rPr lang="en-US" b="1" i="1">
                <a:solidFill>
                  <a:prstClr val="black"/>
                </a:solidFill>
              </a:rPr>
              <a:pPr>
                <a:defRPr/>
              </a:pPr>
              <a:t>22</a:t>
            </a:fld>
            <a:endParaRPr lang="en-US" b="1" i="1" dirty="0">
              <a:solidFill>
                <a:prstClr val="black"/>
              </a:solidFill>
            </a:endParaRPr>
          </a:p>
        </p:txBody>
      </p:sp>
      <p:sp>
        <p:nvSpPr>
          <p:cNvPr id="34" name="Title 1">
            <a:extLst>
              <a:ext uri="{FF2B5EF4-FFF2-40B4-BE49-F238E27FC236}">
                <a16:creationId xmlns:a16="http://schemas.microsoft.com/office/drawing/2014/main" id="{F50390A9-001B-4F7D-8A01-56FA59BD9D4F}"/>
              </a:ext>
            </a:extLst>
          </p:cNvPr>
          <p:cNvSpPr>
            <a:spLocks noGrp="1"/>
          </p:cNvSpPr>
          <p:nvPr>
            <p:ph type="title"/>
          </p:nvPr>
        </p:nvSpPr>
        <p:spPr>
          <a:xfrm>
            <a:off x="0" y="122681"/>
            <a:ext cx="11353800" cy="1005063"/>
          </a:xfrm>
          <a:noFill/>
          <a:ln>
            <a:noFill/>
          </a:ln>
        </p:spPr>
        <p:txBody>
          <a:bodyPr vert="horz" lIns="288000" tIns="0" rIns="91440" bIns="0" rtlCol="0" anchor="ctr" anchorCtr="0">
            <a:noAutofit/>
          </a:bodyPr>
          <a:lstStyle/>
          <a:p>
            <a:r>
              <a:rPr lang="en-US" sz="3600" b="1" dirty="0">
                <a:solidFill>
                  <a:schemeClr val="bg1"/>
                </a:solidFill>
                <a:latin typeface="+mn-lt"/>
              </a:rPr>
              <a:t>Phase 2 Study Protocol (EPX-100-001)</a:t>
            </a:r>
          </a:p>
        </p:txBody>
      </p:sp>
      <p:sp>
        <p:nvSpPr>
          <p:cNvPr id="6" name="TextBox 5">
            <a:extLst>
              <a:ext uri="{FF2B5EF4-FFF2-40B4-BE49-F238E27FC236}">
                <a16:creationId xmlns:a16="http://schemas.microsoft.com/office/drawing/2014/main" id="{4B0DC03D-90FC-9B4F-A922-2DC87C24BA9F}"/>
              </a:ext>
            </a:extLst>
          </p:cNvPr>
          <p:cNvSpPr txBox="1"/>
          <p:nvPr/>
        </p:nvSpPr>
        <p:spPr>
          <a:xfrm>
            <a:off x="1137424" y="2785376"/>
            <a:ext cx="10216376" cy="2554545"/>
          </a:xfrm>
          <a:prstGeom prst="rect">
            <a:avLst/>
          </a:prstGeom>
          <a:noFill/>
        </p:spPr>
        <p:txBody>
          <a:bodyPr wrap="square" rtlCol="0">
            <a:spAutoFit/>
          </a:bodyPr>
          <a:lstStyle/>
          <a:p>
            <a:pPr marL="457200" indent="-457200">
              <a:buFont typeface="Arial" panose="020B0604020202020204" pitchFamily="34" charset="0"/>
              <a:buChar char="•"/>
            </a:pPr>
            <a:r>
              <a:rPr lang="en-US" sz="2400" b="1" dirty="0"/>
              <a:t>To learn how to participate, visit </a:t>
            </a:r>
            <a:r>
              <a:rPr lang="en-US" sz="2400" b="1" dirty="0">
                <a:solidFill>
                  <a:schemeClr val="accent5">
                    <a:lumMod val="50000"/>
                  </a:schemeClr>
                </a:solidFill>
              </a:rPr>
              <a:t>Dravet Syndrome Foundation </a:t>
            </a:r>
            <a:r>
              <a:rPr lang="en-US" sz="2400" b="1" dirty="0"/>
              <a:t>for details </a:t>
            </a:r>
          </a:p>
          <a:p>
            <a:endParaRPr lang="en-US" sz="2400" b="1" dirty="0"/>
          </a:p>
          <a:p>
            <a:pPr marL="457200" indent="-457200">
              <a:buFont typeface="Arial" panose="020B0604020202020204" pitchFamily="34" charset="0"/>
              <a:buChar char="•"/>
            </a:pPr>
            <a:r>
              <a:rPr lang="en-US" sz="2400" b="1" dirty="0"/>
              <a:t>Additional clinical trial information can be found on </a:t>
            </a:r>
            <a:r>
              <a:rPr lang="en-US" sz="2400" b="1" dirty="0">
                <a:solidFill>
                  <a:schemeClr val="accent1">
                    <a:lumMod val="75000"/>
                  </a:schemeClr>
                </a:solidFill>
              </a:rPr>
              <a:t>ClinicalTrials.gov</a:t>
            </a:r>
          </a:p>
          <a:p>
            <a:endParaRPr lang="en-US" sz="3200" b="1" dirty="0"/>
          </a:p>
          <a:p>
            <a:endParaRPr lang="en-US" sz="2800" b="1" dirty="0"/>
          </a:p>
          <a:p>
            <a:endParaRPr lang="en-US" sz="2800" b="1" dirty="0"/>
          </a:p>
        </p:txBody>
      </p:sp>
    </p:spTree>
    <p:extLst>
      <p:ext uri="{BB962C8B-B14F-4D97-AF65-F5344CB8AC3E}">
        <p14:creationId xmlns:p14="http://schemas.microsoft.com/office/powerpoint/2010/main" val="3525204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AA4929-B5FB-4F00-8FE8-D9CF0A7BB926}"/>
              </a:ext>
            </a:extLst>
          </p:cNvPr>
          <p:cNvSpPr>
            <a:spLocks noGrp="1"/>
          </p:cNvSpPr>
          <p:nvPr>
            <p:ph type="ctrTitle"/>
          </p:nvPr>
        </p:nvSpPr>
        <p:spPr>
          <a:xfrm>
            <a:off x="4422662" y="1294228"/>
            <a:ext cx="7289800" cy="1339596"/>
          </a:xfrm>
        </p:spPr>
        <p:txBody>
          <a:bodyPr/>
          <a:lstStyle/>
          <a:p>
            <a:r>
              <a:rPr lang="en-US" dirty="0">
                <a:solidFill>
                  <a:schemeClr val="tx1"/>
                </a:solidFill>
              </a:rPr>
              <a:t>Explanation of Phase 2 Studies</a:t>
            </a:r>
          </a:p>
        </p:txBody>
      </p:sp>
      <p:sp>
        <p:nvSpPr>
          <p:cNvPr id="4" name="TextBox 3">
            <a:extLst>
              <a:ext uri="{FF2B5EF4-FFF2-40B4-BE49-F238E27FC236}">
                <a16:creationId xmlns:a16="http://schemas.microsoft.com/office/drawing/2014/main" id="{3FBE025E-A194-4E42-85C3-B018BC35C38F}"/>
              </a:ext>
            </a:extLst>
          </p:cNvPr>
          <p:cNvSpPr txBox="1"/>
          <p:nvPr/>
        </p:nvSpPr>
        <p:spPr>
          <a:xfrm>
            <a:off x="5981699" y="3812852"/>
            <a:ext cx="4979225" cy="923330"/>
          </a:xfrm>
          <a:prstGeom prst="rect">
            <a:avLst/>
          </a:prstGeom>
          <a:noFill/>
        </p:spPr>
        <p:txBody>
          <a:bodyPr wrap="square" rtlCol="0">
            <a:spAutoFit/>
          </a:bodyPr>
          <a:lstStyle/>
          <a:p>
            <a:r>
              <a:rPr lang="en-US" b="1" dirty="0"/>
              <a:t>Joseph Sullivan, MD</a:t>
            </a:r>
          </a:p>
          <a:p>
            <a:r>
              <a:rPr lang="en-US" b="1" dirty="0"/>
              <a:t>Director UCSF Pediatric Epilepsy Center</a:t>
            </a:r>
          </a:p>
          <a:p>
            <a:r>
              <a:rPr lang="en-US" b="1" dirty="0"/>
              <a:t>Medical Advisor for </a:t>
            </a:r>
            <a:r>
              <a:rPr lang="en-US" b="1" dirty="0" err="1"/>
              <a:t>Epygenix</a:t>
            </a:r>
            <a:r>
              <a:rPr lang="en-US" b="1" dirty="0"/>
              <a:t> Therapeutics, Inc.</a:t>
            </a:r>
          </a:p>
        </p:txBody>
      </p:sp>
    </p:spTree>
    <p:extLst>
      <p:ext uri="{BB962C8B-B14F-4D97-AF65-F5344CB8AC3E}">
        <p14:creationId xmlns:p14="http://schemas.microsoft.com/office/powerpoint/2010/main" val="1273963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CED57B0-FD89-4CA2-95EE-9B7FC12D00C4}"/>
              </a:ext>
            </a:extLst>
          </p:cNvPr>
          <p:cNvSpPr>
            <a:spLocks noGrp="1"/>
          </p:cNvSpPr>
          <p:nvPr>
            <p:ph type="title"/>
          </p:nvPr>
        </p:nvSpPr>
        <p:spPr>
          <a:xfrm>
            <a:off x="0" y="122681"/>
            <a:ext cx="11353800" cy="1005063"/>
          </a:xfrm>
          <a:noFill/>
          <a:ln>
            <a:noFill/>
          </a:ln>
        </p:spPr>
        <p:txBody>
          <a:bodyPr vert="horz" lIns="288000" tIns="0" rIns="91440" bIns="0" rtlCol="0" anchor="ctr" anchorCtr="0">
            <a:noAutofit/>
          </a:bodyPr>
          <a:lstStyle/>
          <a:p>
            <a:r>
              <a:rPr lang="en-US" sz="3600" b="1" dirty="0">
                <a:solidFill>
                  <a:schemeClr val="bg1"/>
                </a:solidFill>
                <a:latin typeface="+mn-lt"/>
              </a:rPr>
              <a:t>Phase 2 Trial Design (EPX-100-001)</a:t>
            </a:r>
          </a:p>
        </p:txBody>
      </p:sp>
      <p:sp>
        <p:nvSpPr>
          <p:cNvPr id="18" name="Slide Number Placeholder 1">
            <a:extLst>
              <a:ext uri="{FF2B5EF4-FFF2-40B4-BE49-F238E27FC236}">
                <a16:creationId xmlns:a16="http://schemas.microsoft.com/office/drawing/2014/main" id="{485B5851-DDCE-4445-9E90-FA11E214BE00}"/>
              </a:ext>
            </a:extLst>
          </p:cNvPr>
          <p:cNvSpPr>
            <a:spLocks noGrp="1"/>
          </p:cNvSpPr>
          <p:nvPr>
            <p:ph type="sldNum" sz="quarter" idx="12"/>
          </p:nvPr>
        </p:nvSpPr>
        <p:spPr>
          <a:xfrm>
            <a:off x="8732363" y="6492878"/>
            <a:ext cx="2743200" cy="365125"/>
          </a:xfrm>
        </p:spPr>
        <p:txBody>
          <a:bodyPr/>
          <a:lstStyle/>
          <a:p>
            <a:pPr>
              <a:defRPr/>
            </a:pPr>
            <a:fld id="{0989F2BC-8596-456E-8FDE-C2EE8B5BC767}" type="slidenum">
              <a:rPr lang="en-US" b="1" i="1">
                <a:solidFill>
                  <a:prstClr val="black"/>
                </a:solidFill>
                <a:latin typeface="Calibri" panose="020F0502020204030204"/>
              </a:rPr>
              <a:pPr>
                <a:defRPr/>
              </a:pPr>
              <a:t>24</a:t>
            </a:fld>
            <a:endParaRPr lang="en-US" b="1" i="1" dirty="0">
              <a:solidFill>
                <a:prstClr val="black"/>
              </a:solidFill>
              <a:latin typeface="Calibri" panose="020F0502020204030204"/>
            </a:endParaRPr>
          </a:p>
        </p:txBody>
      </p:sp>
      <p:sp>
        <p:nvSpPr>
          <p:cNvPr id="32" name="TextBox 31">
            <a:extLst>
              <a:ext uri="{FF2B5EF4-FFF2-40B4-BE49-F238E27FC236}">
                <a16:creationId xmlns:a16="http://schemas.microsoft.com/office/drawing/2014/main" id="{4A4BE2A6-7A9C-5C4A-AD5B-C70C05B56584}"/>
              </a:ext>
            </a:extLst>
          </p:cNvPr>
          <p:cNvSpPr txBox="1"/>
          <p:nvPr/>
        </p:nvSpPr>
        <p:spPr>
          <a:xfrm>
            <a:off x="243093" y="1485272"/>
            <a:ext cx="10813826" cy="5386090"/>
          </a:xfrm>
          <a:prstGeom prst="rect">
            <a:avLst/>
          </a:prstGeom>
          <a:noFill/>
        </p:spPr>
        <p:txBody>
          <a:bodyPr wrap="square" rtlCol="0">
            <a:spAutoFit/>
          </a:bodyPr>
          <a:lstStyle/>
          <a:p>
            <a:pPr marL="457200" indent="-457200">
              <a:buFont typeface="Arial" panose="020B0604020202020204" pitchFamily="34" charset="0"/>
              <a:buChar char="•"/>
            </a:pPr>
            <a:r>
              <a:rPr lang="en-US" sz="2400" b="1" dirty="0"/>
              <a:t>Duration of Study and Study Design</a:t>
            </a:r>
          </a:p>
          <a:p>
            <a:pPr marL="457200" indent="-457200">
              <a:buFont typeface="Arial" panose="020B0604020202020204" pitchFamily="34" charset="0"/>
              <a:buChar char="•"/>
            </a:pPr>
            <a:endParaRPr lang="en-US" sz="800" b="1" dirty="0"/>
          </a:p>
          <a:p>
            <a:pPr marL="800100" lvl="1" indent="-342900">
              <a:buFont typeface="Wingdings" pitchFamily="2" charset="2"/>
              <a:buChar char="ü"/>
            </a:pPr>
            <a:r>
              <a:rPr lang="en-US" sz="2000" dirty="0"/>
              <a:t>Double Blind Placebo Controlled Phase - 20 weeks</a:t>
            </a:r>
          </a:p>
          <a:p>
            <a:pPr marL="800100" lvl="1" indent="-342900">
              <a:buFont typeface="Wingdings" pitchFamily="2" charset="2"/>
              <a:buChar char="ü"/>
            </a:pPr>
            <a:endParaRPr lang="en-US" sz="2000" dirty="0"/>
          </a:p>
          <a:p>
            <a:pPr marL="800100" lvl="1" indent="-342900">
              <a:buFont typeface="Wingdings" pitchFamily="2" charset="2"/>
              <a:buChar char="ü"/>
            </a:pPr>
            <a:endParaRPr lang="en-US" sz="2000" dirty="0"/>
          </a:p>
          <a:p>
            <a:pPr marL="800100" lvl="1" indent="-342900">
              <a:buFont typeface="Wingdings" pitchFamily="2" charset="2"/>
              <a:buChar char="ü"/>
            </a:pPr>
            <a:endParaRPr lang="en-US" sz="2000" dirty="0"/>
          </a:p>
          <a:p>
            <a:pPr marL="800100" lvl="1" indent="-342900">
              <a:buFont typeface="Wingdings" pitchFamily="2" charset="2"/>
              <a:buChar char="ü"/>
            </a:pPr>
            <a:endParaRPr lang="en-US" sz="2000" dirty="0"/>
          </a:p>
          <a:p>
            <a:pPr marL="800100" lvl="1" indent="-342900">
              <a:buFont typeface="Wingdings" pitchFamily="2" charset="2"/>
              <a:buChar char="ü"/>
            </a:pPr>
            <a:endParaRPr lang="en-US" sz="2000" dirty="0"/>
          </a:p>
          <a:p>
            <a:pPr marL="800100" lvl="1" indent="-342900">
              <a:buFont typeface="Wingdings" pitchFamily="2" charset="2"/>
              <a:buChar char="ü"/>
            </a:pPr>
            <a:endParaRPr lang="en-US" sz="2000" dirty="0"/>
          </a:p>
          <a:p>
            <a:pPr marL="800100" lvl="1" indent="-342900">
              <a:buFont typeface="Wingdings" pitchFamily="2" charset="2"/>
              <a:buChar char="ü"/>
            </a:pPr>
            <a:endParaRPr lang="en-US" sz="2000" dirty="0"/>
          </a:p>
          <a:p>
            <a:pPr marL="800100" lvl="1" indent="-342900">
              <a:buFont typeface="Wingdings" pitchFamily="2" charset="2"/>
              <a:buChar char="ü"/>
            </a:pPr>
            <a:endParaRPr lang="en-US" sz="2000" dirty="0"/>
          </a:p>
          <a:p>
            <a:pPr marL="800100" lvl="1" indent="-342900">
              <a:buFont typeface="Wingdings" pitchFamily="2" charset="2"/>
              <a:buChar char="ü"/>
            </a:pPr>
            <a:r>
              <a:rPr lang="en-US" sz="2000" dirty="0"/>
              <a:t>Open Label Extension (OLE) Phase – 52 weeks</a:t>
            </a:r>
          </a:p>
          <a:p>
            <a:endParaRPr lang="en-US" sz="1000" dirty="0"/>
          </a:p>
          <a:p>
            <a:pPr marL="1257300" lvl="2" indent="-342900">
              <a:buFont typeface="Wingdings" pitchFamily="2" charset="2"/>
              <a:buChar char="v"/>
            </a:pPr>
            <a:r>
              <a:rPr lang="en-US" sz="2000" dirty="0"/>
              <a:t>Subjects can continue in the Open Label Extension (OLE) for another 52 weeks, optionally</a:t>
            </a:r>
          </a:p>
          <a:p>
            <a:endParaRPr lang="en-US" sz="2400" dirty="0"/>
          </a:p>
          <a:p>
            <a:pPr lvl="1"/>
            <a:endParaRPr lang="en-US" sz="2000" dirty="0"/>
          </a:p>
          <a:p>
            <a:pPr lvl="1"/>
            <a:endParaRPr lang="en-US" sz="2000" dirty="0"/>
          </a:p>
          <a:p>
            <a:endParaRPr lang="en-US" dirty="0"/>
          </a:p>
        </p:txBody>
      </p:sp>
      <p:sp>
        <p:nvSpPr>
          <p:cNvPr id="33" name="Rounded Rectangle 32">
            <a:extLst>
              <a:ext uri="{FF2B5EF4-FFF2-40B4-BE49-F238E27FC236}">
                <a16:creationId xmlns:a16="http://schemas.microsoft.com/office/drawing/2014/main" id="{D2BAB731-D8A6-3548-8C87-377DC07EF609}"/>
              </a:ext>
            </a:extLst>
          </p:cNvPr>
          <p:cNvSpPr/>
          <p:nvPr/>
        </p:nvSpPr>
        <p:spPr>
          <a:xfrm>
            <a:off x="2607335" y="3015580"/>
            <a:ext cx="1331204" cy="10471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a:extLst>
              <a:ext uri="{FF2B5EF4-FFF2-40B4-BE49-F238E27FC236}">
                <a16:creationId xmlns:a16="http://schemas.microsoft.com/office/drawing/2014/main" id="{F2AA95B7-2717-9745-80CD-C482E95D7185}"/>
              </a:ext>
            </a:extLst>
          </p:cNvPr>
          <p:cNvSpPr/>
          <p:nvPr/>
        </p:nvSpPr>
        <p:spPr>
          <a:xfrm>
            <a:off x="4425881" y="3014301"/>
            <a:ext cx="4256618" cy="10471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44BD78E-7082-AC40-9941-01195FA808C5}"/>
              </a:ext>
            </a:extLst>
          </p:cNvPr>
          <p:cNvSpPr/>
          <p:nvPr/>
        </p:nvSpPr>
        <p:spPr>
          <a:xfrm>
            <a:off x="4608820" y="3219014"/>
            <a:ext cx="1843548" cy="7883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5D6B7CF-9458-234A-A5D0-078549D70183}"/>
              </a:ext>
            </a:extLst>
          </p:cNvPr>
          <p:cNvSpPr/>
          <p:nvPr/>
        </p:nvSpPr>
        <p:spPr>
          <a:xfrm>
            <a:off x="6616522" y="3219014"/>
            <a:ext cx="1843548" cy="7883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8530E9DC-F3B2-AF40-8971-9FBFEA307FDE}"/>
              </a:ext>
            </a:extLst>
          </p:cNvPr>
          <p:cNvSpPr txBox="1"/>
          <p:nvPr/>
        </p:nvSpPr>
        <p:spPr>
          <a:xfrm>
            <a:off x="1338627" y="3446037"/>
            <a:ext cx="806503" cy="276999"/>
          </a:xfrm>
          <a:prstGeom prst="rect">
            <a:avLst/>
          </a:prstGeom>
          <a:noFill/>
          <a:ln>
            <a:solidFill>
              <a:schemeClr val="tx1"/>
            </a:solidFill>
          </a:ln>
        </p:spPr>
        <p:txBody>
          <a:bodyPr wrap="none" rtlCol="0">
            <a:spAutoFit/>
          </a:bodyPr>
          <a:lstStyle/>
          <a:p>
            <a:r>
              <a:rPr lang="en-US" sz="1200" b="1" dirty="0"/>
              <a:t>Screening</a:t>
            </a:r>
          </a:p>
        </p:txBody>
      </p:sp>
      <p:sp>
        <p:nvSpPr>
          <p:cNvPr id="39" name="Rectangle 38">
            <a:extLst>
              <a:ext uri="{FF2B5EF4-FFF2-40B4-BE49-F238E27FC236}">
                <a16:creationId xmlns:a16="http://schemas.microsoft.com/office/drawing/2014/main" id="{2B4D9F54-72AA-F84A-BE66-4538E22C6E98}"/>
              </a:ext>
            </a:extLst>
          </p:cNvPr>
          <p:cNvSpPr/>
          <p:nvPr/>
        </p:nvSpPr>
        <p:spPr>
          <a:xfrm>
            <a:off x="2697692" y="3326703"/>
            <a:ext cx="1160701" cy="430887"/>
          </a:xfrm>
          <a:prstGeom prst="rect">
            <a:avLst/>
          </a:prstGeom>
          <a:ln>
            <a:solidFill>
              <a:schemeClr val="tx1"/>
            </a:solidFill>
          </a:ln>
        </p:spPr>
        <p:txBody>
          <a:bodyPr wrap="square">
            <a:spAutoFit/>
          </a:bodyPr>
          <a:lstStyle/>
          <a:p>
            <a:r>
              <a:rPr lang="en-US" sz="1100" b="1" dirty="0"/>
              <a:t>4-Week Observation</a:t>
            </a:r>
          </a:p>
        </p:txBody>
      </p:sp>
      <p:sp>
        <p:nvSpPr>
          <p:cNvPr id="40" name="TextBox 39">
            <a:extLst>
              <a:ext uri="{FF2B5EF4-FFF2-40B4-BE49-F238E27FC236}">
                <a16:creationId xmlns:a16="http://schemas.microsoft.com/office/drawing/2014/main" id="{543E0BAC-A300-6848-BE3D-B63095971F91}"/>
              </a:ext>
            </a:extLst>
          </p:cNvPr>
          <p:cNvSpPr txBox="1"/>
          <p:nvPr/>
        </p:nvSpPr>
        <p:spPr>
          <a:xfrm>
            <a:off x="6062064" y="2978576"/>
            <a:ext cx="1008609" cy="276999"/>
          </a:xfrm>
          <a:prstGeom prst="rect">
            <a:avLst/>
          </a:prstGeom>
          <a:noFill/>
        </p:spPr>
        <p:txBody>
          <a:bodyPr wrap="none" rtlCol="0">
            <a:spAutoFit/>
          </a:bodyPr>
          <a:lstStyle/>
          <a:p>
            <a:r>
              <a:rPr lang="en-US" sz="1200" b="1" dirty="0"/>
              <a:t>Double Blind</a:t>
            </a:r>
          </a:p>
        </p:txBody>
      </p:sp>
      <p:sp>
        <p:nvSpPr>
          <p:cNvPr id="41" name="Rectangle 40">
            <a:extLst>
              <a:ext uri="{FF2B5EF4-FFF2-40B4-BE49-F238E27FC236}">
                <a16:creationId xmlns:a16="http://schemas.microsoft.com/office/drawing/2014/main" id="{2A0A2037-927F-A242-9C8D-2B9D27AF8899}"/>
              </a:ext>
            </a:extLst>
          </p:cNvPr>
          <p:cNvSpPr/>
          <p:nvPr/>
        </p:nvSpPr>
        <p:spPr>
          <a:xfrm>
            <a:off x="4873577" y="3202402"/>
            <a:ext cx="1257973" cy="276999"/>
          </a:xfrm>
          <a:prstGeom prst="rect">
            <a:avLst/>
          </a:prstGeom>
        </p:spPr>
        <p:txBody>
          <a:bodyPr wrap="none">
            <a:spAutoFit/>
          </a:bodyPr>
          <a:lstStyle/>
          <a:p>
            <a:r>
              <a:rPr lang="en-US" sz="1200" b="1" dirty="0"/>
              <a:t>4-Week Titration</a:t>
            </a:r>
          </a:p>
        </p:txBody>
      </p:sp>
      <p:sp>
        <p:nvSpPr>
          <p:cNvPr id="42" name="Rectangle 41">
            <a:extLst>
              <a:ext uri="{FF2B5EF4-FFF2-40B4-BE49-F238E27FC236}">
                <a16:creationId xmlns:a16="http://schemas.microsoft.com/office/drawing/2014/main" id="{D2A6284D-BDD8-664D-B7AE-1D3A7C4EE18C}"/>
              </a:ext>
            </a:extLst>
          </p:cNvPr>
          <p:cNvSpPr/>
          <p:nvPr/>
        </p:nvSpPr>
        <p:spPr>
          <a:xfrm>
            <a:off x="6716422" y="3202402"/>
            <a:ext cx="1665969" cy="276999"/>
          </a:xfrm>
          <a:prstGeom prst="rect">
            <a:avLst/>
          </a:prstGeom>
        </p:spPr>
        <p:txBody>
          <a:bodyPr wrap="none">
            <a:spAutoFit/>
          </a:bodyPr>
          <a:lstStyle/>
          <a:p>
            <a:r>
              <a:rPr lang="en-US" sz="1200" b="1" dirty="0"/>
              <a:t>12-Week Maintenance</a:t>
            </a:r>
          </a:p>
        </p:txBody>
      </p:sp>
      <p:sp>
        <p:nvSpPr>
          <p:cNvPr id="43" name="Rectangle 42">
            <a:extLst>
              <a:ext uri="{FF2B5EF4-FFF2-40B4-BE49-F238E27FC236}">
                <a16:creationId xmlns:a16="http://schemas.microsoft.com/office/drawing/2014/main" id="{E41A772C-FBC5-B14E-B293-20CB152FBAD5}"/>
              </a:ext>
            </a:extLst>
          </p:cNvPr>
          <p:cNvSpPr/>
          <p:nvPr/>
        </p:nvSpPr>
        <p:spPr>
          <a:xfrm>
            <a:off x="4608820" y="3379103"/>
            <a:ext cx="1843548" cy="600164"/>
          </a:xfrm>
          <a:prstGeom prst="rect">
            <a:avLst/>
          </a:prstGeom>
        </p:spPr>
        <p:txBody>
          <a:bodyPr wrap="square">
            <a:spAutoFit/>
          </a:bodyPr>
          <a:lstStyle/>
          <a:p>
            <a:r>
              <a:rPr lang="en-US" sz="1100" dirty="0"/>
              <a:t>Titration will be achieved by 1 mg/kg/day increments every 7 days </a:t>
            </a:r>
          </a:p>
        </p:txBody>
      </p:sp>
      <p:sp>
        <p:nvSpPr>
          <p:cNvPr id="44" name="Rectangle 43">
            <a:extLst>
              <a:ext uri="{FF2B5EF4-FFF2-40B4-BE49-F238E27FC236}">
                <a16:creationId xmlns:a16="http://schemas.microsoft.com/office/drawing/2014/main" id="{9FB89CCC-4B5D-B348-8D7C-813172E97B3A}"/>
              </a:ext>
            </a:extLst>
          </p:cNvPr>
          <p:cNvSpPr/>
          <p:nvPr/>
        </p:nvSpPr>
        <p:spPr>
          <a:xfrm>
            <a:off x="6652782" y="3407703"/>
            <a:ext cx="1734751" cy="600164"/>
          </a:xfrm>
          <a:prstGeom prst="rect">
            <a:avLst/>
          </a:prstGeom>
        </p:spPr>
        <p:txBody>
          <a:bodyPr wrap="square">
            <a:spAutoFit/>
          </a:bodyPr>
          <a:lstStyle/>
          <a:p>
            <a:r>
              <a:rPr lang="en-US" sz="1100" dirty="0"/>
              <a:t>Patients will remain on the final titrated dose or 160 mg/day for up to 12 weeks</a:t>
            </a:r>
          </a:p>
        </p:txBody>
      </p:sp>
      <p:sp>
        <p:nvSpPr>
          <p:cNvPr id="45" name="TextBox 44">
            <a:extLst>
              <a:ext uri="{FF2B5EF4-FFF2-40B4-BE49-F238E27FC236}">
                <a16:creationId xmlns:a16="http://schemas.microsoft.com/office/drawing/2014/main" id="{36FC038E-635B-AE42-AAA5-177993B2691F}"/>
              </a:ext>
            </a:extLst>
          </p:cNvPr>
          <p:cNvSpPr txBox="1"/>
          <p:nvPr/>
        </p:nvSpPr>
        <p:spPr>
          <a:xfrm>
            <a:off x="3635338" y="4154594"/>
            <a:ext cx="1151149" cy="276999"/>
          </a:xfrm>
          <a:prstGeom prst="rect">
            <a:avLst/>
          </a:prstGeom>
          <a:noFill/>
          <a:ln>
            <a:solidFill>
              <a:schemeClr val="tx1"/>
            </a:solidFill>
          </a:ln>
        </p:spPr>
        <p:txBody>
          <a:bodyPr wrap="none" rtlCol="0">
            <a:spAutoFit/>
          </a:bodyPr>
          <a:lstStyle/>
          <a:p>
            <a:r>
              <a:rPr lang="en-US" sz="1200" b="1" dirty="0"/>
              <a:t>Randomization</a:t>
            </a:r>
          </a:p>
        </p:txBody>
      </p:sp>
      <p:cxnSp>
        <p:nvCxnSpPr>
          <p:cNvPr id="46" name="Straight Arrow Connector 45">
            <a:extLst>
              <a:ext uri="{FF2B5EF4-FFF2-40B4-BE49-F238E27FC236}">
                <a16:creationId xmlns:a16="http://schemas.microsoft.com/office/drawing/2014/main" id="{FD613410-BB86-714A-B1A2-38B566BB7C67}"/>
              </a:ext>
            </a:extLst>
          </p:cNvPr>
          <p:cNvCxnSpPr/>
          <p:nvPr/>
        </p:nvCxnSpPr>
        <p:spPr>
          <a:xfrm flipV="1">
            <a:off x="4163828" y="3660512"/>
            <a:ext cx="5461" cy="3684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B32EF2FB-FD80-CB42-A946-695CCF702112}"/>
              </a:ext>
            </a:extLst>
          </p:cNvPr>
          <p:cNvCxnSpPr/>
          <p:nvPr/>
        </p:nvCxnSpPr>
        <p:spPr>
          <a:xfrm>
            <a:off x="2190353" y="3580364"/>
            <a:ext cx="3360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49D7B638-7873-D54D-A9D2-40382B8FE356}"/>
              </a:ext>
            </a:extLst>
          </p:cNvPr>
          <p:cNvCxnSpPr/>
          <p:nvPr/>
        </p:nvCxnSpPr>
        <p:spPr>
          <a:xfrm>
            <a:off x="4015136" y="3570536"/>
            <a:ext cx="3360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99E871F7-922D-4047-8A19-C8E2A32F13F0}"/>
              </a:ext>
            </a:extLst>
          </p:cNvPr>
          <p:cNvCxnSpPr>
            <a:cxnSpLocks/>
          </p:cNvCxnSpPr>
          <p:nvPr/>
        </p:nvCxnSpPr>
        <p:spPr>
          <a:xfrm flipV="1">
            <a:off x="8692743" y="3518273"/>
            <a:ext cx="501455" cy="88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ABD98497-6FE5-054F-AE3D-96EC75A76735}"/>
              </a:ext>
            </a:extLst>
          </p:cNvPr>
          <p:cNvSpPr txBox="1"/>
          <p:nvPr/>
        </p:nvSpPr>
        <p:spPr>
          <a:xfrm>
            <a:off x="9233515" y="3157822"/>
            <a:ext cx="1621252" cy="738664"/>
          </a:xfrm>
          <a:prstGeom prst="rect">
            <a:avLst/>
          </a:prstGeom>
          <a:noFill/>
        </p:spPr>
        <p:txBody>
          <a:bodyPr wrap="square" rtlCol="0">
            <a:spAutoFit/>
          </a:bodyPr>
          <a:lstStyle/>
          <a:p>
            <a:r>
              <a:rPr lang="en-US" sz="1400" dirty="0"/>
              <a:t>52-Week </a:t>
            </a:r>
          </a:p>
          <a:p>
            <a:r>
              <a:rPr lang="en-US" sz="1400" dirty="0"/>
              <a:t>Open Label </a:t>
            </a:r>
          </a:p>
          <a:p>
            <a:r>
              <a:rPr lang="en-US" sz="1400" dirty="0"/>
              <a:t>Extension Study</a:t>
            </a:r>
          </a:p>
        </p:txBody>
      </p:sp>
    </p:spTree>
    <p:extLst>
      <p:ext uri="{BB962C8B-B14F-4D97-AF65-F5344CB8AC3E}">
        <p14:creationId xmlns:p14="http://schemas.microsoft.com/office/powerpoint/2010/main" val="9684531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485B5851-DDCE-4445-9E90-FA11E214BE00}"/>
              </a:ext>
            </a:extLst>
          </p:cNvPr>
          <p:cNvSpPr>
            <a:spLocks noGrp="1"/>
          </p:cNvSpPr>
          <p:nvPr>
            <p:ph type="sldNum" sz="quarter" idx="12"/>
          </p:nvPr>
        </p:nvSpPr>
        <p:spPr>
          <a:xfrm>
            <a:off x="8732363" y="6492878"/>
            <a:ext cx="2743200" cy="365125"/>
          </a:xfrm>
        </p:spPr>
        <p:txBody>
          <a:bodyPr/>
          <a:lstStyle/>
          <a:p>
            <a:pPr>
              <a:defRPr/>
            </a:pPr>
            <a:fld id="{0989F2BC-8596-456E-8FDE-C2EE8B5BC767}" type="slidenum">
              <a:rPr lang="en-US" b="1" i="1">
                <a:solidFill>
                  <a:prstClr val="black"/>
                </a:solidFill>
              </a:rPr>
              <a:pPr>
                <a:defRPr/>
              </a:pPr>
              <a:t>25</a:t>
            </a:fld>
            <a:endParaRPr lang="en-US" b="1" i="1" dirty="0">
              <a:solidFill>
                <a:prstClr val="black"/>
              </a:solidFill>
            </a:endParaRPr>
          </a:p>
        </p:txBody>
      </p:sp>
      <p:sp>
        <p:nvSpPr>
          <p:cNvPr id="34" name="Title 1">
            <a:extLst>
              <a:ext uri="{FF2B5EF4-FFF2-40B4-BE49-F238E27FC236}">
                <a16:creationId xmlns:a16="http://schemas.microsoft.com/office/drawing/2014/main" id="{F50390A9-001B-4F7D-8A01-56FA59BD9D4F}"/>
              </a:ext>
            </a:extLst>
          </p:cNvPr>
          <p:cNvSpPr>
            <a:spLocks noGrp="1"/>
          </p:cNvSpPr>
          <p:nvPr>
            <p:ph type="title"/>
          </p:nvPr>
        </p:nvSpPr>
        <p:spPr>
          <a:xfrm>
            <a:off x="0" y="122681"/>
            <a:ext cx="11353800" cy="1005063"/>
          </a:xfrm>
          <a:noFill/>
          <a:ln>
            <a:noFill/>
          </a:ln>
        </p:spPr>
        <p:txBody>
          <a:bodyPr vert="horz" lIns="288000" tIns="0" rIns="91440" bIns="0" rtlCol="0" anchor="ctr" anchorCtr="0">
            <a:noAutofit/>
          </a:bodyPr>
          <a:lstStyle/>
          <a:p>
            <a:r>
              <a:rPr lang="en-US" sz="3600" b="1" dirty="0">
                <a:solidFill>
                  <a:schemeClr val="bg1"/>
                </a:solidFill>
                <a:latin typeface="+mn-lt"/>
              </a:rPr>
              <a:t>Phase 2 Study Protocol (EPX-100-001)</a:t>
            </a:r>
          </a:p>
        </p:txBody>
      </p:sp>
      <p:sp>
        <p:nvSpPr>
          <p:cNvPr id="5" name="Rectangle 4">
            <a:extLst>
              <a:ext uri="{FF2B5EF4-FFF2-40B4-BE49-F238E27FC236}">
                <a16:creationId xmlns:a16="http://schemas.microsoft.com/office/drawing/2014/main" id="{CAE34FB9-2CB7-144A-82CA-945F4F810B95}"/>
              </a:ext>
            </a:extLst>
          </p:cNvPr>
          <p:cNvSpPr/>
          <p:nvPr/>
        </p:nvSpPr>
        <p:spPr>
          <a:xfrm>
            <a:off x="255338" y="1427050"/>
            <a:ext cx="11776323" cy="3631763"/>
          </a:xfrm>
          <a:prstGeom prst="rect">
            <a:avLst/>
          </a:prstGeom>
        </p:spPr>
        <p:txBody>
          <a:bodyPr wrap="square">
            <a:spAutoFit/>
          </a:bodyPr>
          <a:lstStyle/>
          <a:p>
            <a:pPr marL="457200" indent="-457200">
              <a:buFont typeface="Arial" panose="020B0604020202020204" pitchFamily="34" charset="0"/>
              <a:buChar char="•"/>
            </a:pPr>
            <a:r>
              <a:rPr lang="en-US" sz="2400" b="1" dirty="0"/>
              <a:t>Key Inclusion Criteria:</a:t>
            </a:r>
          </a:p>
          <a:p>
            <a:endParaRPr lang="en-US" sz="800" b="1" dirty="0"/>
          </a:p>
          <a:p>
            <a:pPr marL="800100" lvl="1" indent="-342900">
              <a:buFont typeface="Wingdings" pitchFamily="2" charset="2"/>
              <a:buChar char="ü"/>
            </a:pPr>
            <a:r>
              <a:rPr lang="en-US" sz="2000" dirty="0"/>
              <a:t>Male and female, 2-17 years of age</a:t>
            </a:r>
          </a:p>
          <a:p>
            <a:pPr marL="171450" indent="-171450">
              <a:buFont typeface="Wingdings" pitchFamily="2" charset="2"/>
              <a:buChar char="ü"/>
            </a:pPr>
            <a:endParaRPr lang="en-US" sz="2000" dirty="0"/>
          </a:p>
          <a:p>
            <a:pPr marL="800100" lvl="1" indent="-342900">
              <a:buFont typeface="Wingdings" pitchFamily="2" charset="2"/>
              <a:buChar char="ü"/>
            </a:pPr>
            <a:r>
              <a:rPr lang="en-US" sz="2000" dirty="0"/>
              <a:t>Clinical diagnosis of Dravet syndrome with pathogenic </a:t>
            </a:r>
            <a:r>
              <a:rPr lang="en-US" sz="2000" i="1" dirty="0"/>
              <a:t>SCN1A</a:t>
            </a:r>
            <a:r>
              <a:rPr lang="en-US" sz="2000" dirty="0"/>
              <a:t> mutation</a:t>
            </a:r>
          </a:p>
          <a:p>
            <a:pPr marL="171450" indent="-171450">
              <a:buFont typeface="Wingdings" pitchFamily="2" charset="2"/>
              <a:buChar char="ü"/>
            </a:pPr>
            <a:endParaRPr lang="en-US" sz="2000" dirty="0"/>
          </a:p>
          <a:p>
            <a:pPr marL="800100" lvl="1" indent="-342900">
              <a:buFont typeface="Wingdings" pitchFamily="2" charset="2"/>
              <a:buChar char="ü"/>
            </a:pPr>
            <a:r>
              <a:rPr lang="en-US" sz="2000" dirty="0"/>
              <a:t>4 or more convulsive seizures per 4-week baseline period (Observational Phase)</a:t>
            </a:r>
          </a:p>
          <a:p>
            <a:pPr marL="171450" indent="-171450">
              <a:buFont typeface="Wingdings" pitchFamily="2" charset="2"/>
              <a:buChar char="ü"/>
            </a:pPr>
            <a:endParaRPr lang="en-US" sz="2000" dirty="0"/>
          </a:p>
          <a:p>
            <a:pPr marL="800100" lvl="1" indent="-342900">
              <a:buFont typeface="Wingdings" pitchFamily="2" charset="2"/>
              <a:buChar char="ü"/>
            </a:pPr>
            <a:r>
              <a:rPr lang="en-US" sz="2000" dirty="0"/>
              <a:t>Patients should be on a stable regimen of AEDS for </a:t>
            </a:r>
            <a:r>
              <a:rPr lang="en-US" sz="2000" u="sng" dirty="0"/>
              <a:t>&gt;</a:t>
            </a:r>
            <a:r>
              <a:rPr lang="en-US" sz="2000" dirty="0"/>
              <a:t> 30 days prior to Visit 1 and generally in good health</a:t>
            </a:r>
          </a:p>
          <a:p>
            <a:pPr marL="171450" indent="-171450">
              <a:buFont typeface="Wingdings" pitchFamily="2" charset="2"/>
              <a:buChar char="ü"/>
            </a:pPr>
            <a:endParaRPr lang="en-US" sz="2000" dirty="0"/>
          </a:p>
          <a:p>
            <a:pPr marL="800100" lvl="1" indent="-342900">
              <a:buFont typeface="Wingdings" pitchFamily="2" charset="2"/>
              <a:buChar char="ü"/>
            </a:pPr>
            <a:r>
              <a:rPr lang="en-US" sz="2000" dirty="0"/>
              <a:t>Parent or LAR is able to maintain daily seizure calendar for duration of study</a:t>
            </a:r>
          </a:p>
          <a:p>
            <a:pPr lvl="1"/>
            <a:endParaRPr lang="en-US" dirty="0"/>
          </a:p>
        </p:txBody>
      </p:sp>
    </p:spTree>
    <p:extLst>
      <p:ext uri="{BB962C8B-B14F-4D97-AF65-F5344CB8AC3E}">
        <p14:creationId xmlns:p14="http://schemas.microsoft.com/office/powerpoint/2010/main" val="2056562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485B5851-DDCE-4445-9E90-FA11E214BE00}"/>
              </a:ext>
            </a:extLst>
          </p:cNvPr>
          <p:cNvSpPr>
            <a:spLocks noGrp="1"/>
          </p:cNvSpPr>
          <p:nvPr>
            <p:ph type="sldNum" sz="quarter" idx="12"/>
          </p:nvPr>
        </p:nvSpPr>
        <p:spPr>
          <a:xfrm>
            <a:off x="8732363" y="6492878"/>
            <a:ext cx="2743200" cy="365125"/>
          </a:xfrm>
        </p:spPr>
        <p:txBody>
          <a:bodyPr/>
          <a:lstStyle/>
          <a:p>
            <a:pPr>
              <a:defRPr/>
            </a:pPr>
            <a:fld id="{0989F2BC-8596-456E-8FDE-C2EE8B5BC767}" type="slidenum">
              <a:rPr lang="en-US" b="1" i="1">
                <a:solidFill>
                  <a:prstClr val="black"/>
                </a:solidFill>
              </a:rPr>
              <a:pPr>
                <a:defRPr/>
              </a:pPr>
              <a:t>26</a:t>
            </a:fld>
            <a:endParaRPr lang="en-US" b="1" i="1" dirty="0">
              <a:solidFill>
                <a:prstClr val="black"/>
              </a:solidFill>
            </a:endParaRPr>
          </a:p>
        </p:txBody>
      </p:sp>
      <p:sp>
        <p:nvSpPr>
          <p:cNvPr id="34" name="Title 1">
            <a:extLst>
              <a:ext uri="{FF2B5EF4-FFF2-40B4-BE49-F238E27FC236}">
                <a16:creationId xmlns:a16="http://schemas.microsoft.com/office/drawing/2014/main" id="{F50390A9-001B-4F7D-8A01-56FA59BD9D4F}"/>
              </a:ext>
            </a:extLst>
          </p:cNvPr>
          <p:cNvSpPr>
            <a:spLocks noGrp="1"/>
          </p:cNvSpPr>
          <p:nvPr>
            <p:ph type="title"/>
          </p:nvPr>
        </p:nvSpPr>
        <p:spPr>
          <a:xfrm>
            <a:off x="0" y="122681"/>
            <a:ext cx="11353800" cy="1005063"/>
          </a:xfrm>
          <a:noFill/>
          <a:ln>
            <a:noFill/>
          </a:ln>
        </p:spPr>
        <p:txBody>
          <a:bodyPr vert="horz" lIns="288000" tIns="0" rIns="91440" bIns="0" rtlCol="0" anchor="ctr" anchorCtr="0">
            <a:noAutofit/>
          </a:bodyPr>
          <a:lstStyle/>
          <a:p>
            <a:r>
              <a:rPr lang="en-US" sz="3600" b="1" dirty="0">
                <a:solidFill>
                  <a:schemeClr val="bg1"/>
                </a:solidFill>
                <a:latin typeface="+mn-lt"/>
              </a:rPr>
              <a:t>Phase 2 Study Protocol (EPX-100-001)</a:t>
            </a:r>
          </a:p>
        </p:txBody>
      </p:sp>
      <p:sp>
        <p:nvSpPr>
          <p:cNvPr id="6" name="TextBox 5">
            <a:extLst>
              <a:ext uri="{FF2B5EF4-FFF2-40B4-BE49-F238E27FC236}">
                <a16:creationId xmlns:a16="http://schemas.microsoft.com/office/drawing/2014/main" id="{F9B612B4-0D53-1847-B6D5-565B49C31729}"/>
              </a:ext>
            </a:extLst>
          </p:cNvPr>
          <p:cNvSpPr txBox="1"/>
          <p:nvPr/>
        </p:nvSpPr>
        <p:spPr>
          <a:xfrm>
            <a:off x="256400" y="1383308"/>
            <a:ext cx="11935600" cy="4924425"/>
          </a:xfrm>
          <a:prstGeom prst="rect">
            <a:avLst/>
          </a:prstGeom>
          <a:noFill/>
        </p:spPr>
        <p:txBody>
          <a:bodyPr wrap="square" rtlCol="0">
            <a:spAutoFit/>
          </a:bodyPr>
          <a:lstStyle/>
          <a:p>
            <a:pPr marL="457200" indent="-457200">
              <a:buFont typeface="Arial" panose="020B0604020202020204" pitchFamily="34" charset="0"/>
              <a:buChar char="•"/>
            </a:pPr>
            <a:r>
              <a:rPr lang="en-US" sz="2400" b="1" dirty="0"/>
              <a:t>Key Exclusion Criteria:</a:t>
            </a:r>
          </a:p>
          <a:p>
            <a:endParaRPr lang="en-US" sz="800" b="1" dirty="0"/>
          </a:p>
          <a:p>
            <a:pPr marL="800100" lvl="1" indent="-342900">
              <a:buFont typeface="Wingdings" pitchFamily="2" charset="2"/>
              <a:buChar char="ü"/>
            </a:pPr>
            <a:r>
              <a:rPr lang="en-US" sz="2000" dirty="0"/>
              <a:t>Known sensitivity, allergy or previous exposure to EPX-100</a:t>
            </a:r>
          </a:p>
          <a:p>
            <a:pPr marL="171450" indent="-171450">
              <a:buFont typeface="Wingdings" pitchFamily="2" charset="2"/>
              <a:buChar char="ü"/>
            </a:pPr>
            <a:endParaRPr lang="en-US" sz="2000" dirty="0"/>
          </a:p>
          <a:p>
            <a:pPr marL="800100" lvl="1" indent="-342900">
              <a:buFont typeface="Wingdings" pitchFamily="2" charset="2"/>
              <a:buChar char="ü"/>
            </a:pPr>
            <a:r>
              <a:rPr lang="en-US" sz="2000" dirty="0"/>
              <a:t>Exposure to any Investigational drug or device &lt;90 days prior to screening</a:t>
            </a:r>
          </a:p>
          <a:p>
            <a:pPr marL="171450" indent="-171450">
              <a:buFont typeface="Wingdings" pitchFamily="2" charset="2"/>
              <a:buChar char="ü"/>
            </a:pPr>
            <a:endParaRPr lang="en-US" sz="2000" dirty="0"/>
          </a:p>
          <a:p>
            <a:pPr marL="800100" lvl="1" indent="-342900">
              <a:buFont typeface="Wingdings" pitchFamily="2" charset="2"/>
              <a:buChar char="ü"/>
            </a:pPr>
            <a:r>
              <a:rPr lang="en-US" sz="2000" dirty="0"/>
              <a:t>Seizures secondary to illicit drug or alcohol use, infection, neoplasm, metabolic illness, etc. </a:t>
            </a:r>
          </a:p>
          <a:p>
            <a:pPr marL="171450" indent="-171450">
              <a:buFont typeface="Wingdings" pitchFamily="2" charset="2"/>
              <a:buChar char="ü"/>
            </a:pPr>
            <a:endParaRPr lang="en-US" sz="2000" dirty="0"/>
          </a:p>
          <a:p>
            <a:pPr marL="800100" lvl="1" indent="-342900">
              <a:buFont typeface="Wingdings" pitchFamily="2" charset="2"/>
              <a:buChar char="ü"/>
            </a:pPr>
            <a:r>
              <a:rPr lang="en-US" sz="2000" dirty="0"/>
              <a:t>Concurrent use of drugs known to interfere with EPX-100</a:t>
            </a:r>
          </a:p>
          <a:p>
            <a:pPr marL="171450" indent="-171450">
              <a:buFont typeface="Wingdings" pitchFamily="2" charset="2"/>
              <a:buChar char="ü"/>
            </a:pPr>
            <a:endParaRPr lang="en-US" sz="2000" dirty="0"/>
          </a:p>
          <a:p>
            <a:pPr marL="800100" lvl="1" indent="-342900">
              <a:buFont typeface="Wingdings" pitchFamily="2" charset="2"/>
              <a:buChar char="ü"/>
            </a:pPr>
            <a:r>
              <a:rPr lang="en-US" sz="2000" dirty="0"/>
              <a:t>Any medical condition that is considered to be clinically significant and could affect patient safety or study outcome, according to PI’s judgment</a:t>
            </a:r>
          </a:p>
          <a:p>
            <a:pPr marL="171450" indent="-171450">
              <a:buFont typeface="Wingdings" pitchFamily="2" charset="2"/>
              <a:buChar char="ü"/>
            </a:pPr>
            <a:endParaRPr lang="en-US" sz="2000" dirty="0"/>
          </a:p>
          <a:p>
            <a:pPr marL="800100" lvl="1" indent="-342900">
              <a:buFont typeface="Wingdings" pitchFamily="2" charset="2"/>
              <a:buChar char="ü"/>
            </a:pPr>
            <a:r>
              <a:rPr lang="en-US" sz="2000" dirty="0"/>
              <a:t>Have an active suicidal plan/intent or thoughts in the past 6 months or suicide attempt in the past 3 years</a:t>
            </a:r>
          </a:p>
          <a:p>
            <a:endParaRPr lang="en-US" sz="2400" dirty="0"/>
          </a:p>
          <a:p>
            <a:endParaRPr lang="en-US" dirty="0"/>
          </a:p>
        </p:txBody>
      </p:sp>
    </p:spTree>
    <p:extLst>
      <p:ext uri="{BB962C8B-B14F-4D97-AF65-F5344CB8AC3E}">
        <p14:creationId xmlns:p14="http://schemas.microsoft.com/office/powerpoint/2010/main" val="2337996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AA4929-B5FB-4F00-8FE8-D9CF0A7BB926}"/>
              </a:ext>
            </a:extLst>
          </p:cNvPr>
          <p:cNvSpPr>
            <a:spLocks noGrp="1"/>
          </p:cNvSpPr>
          <p:nvPr>
            <p:ph type="ctrTitle"/>
          </p:nvPr>
        </p:nvSpPr>
        <p:spPr/>
        <p:txBody>
          <a:bodyPr/>
          <a:lstStyle/>
          <a:p>
            <a:r>
              <a:rPr lang="en-US" dirty="0">
                <a:solidFill>
                  <a:schemeClr val="tx1"/>
                </a:solidFill>
              </a:rPr>
              <a:t>Conclusion and Remark</a:t>
            </a:r>
          </a:p>
        </p:txBody>
      </p:sp>
      <p:sp>
        <p:nvSpPr>
          <p:cNvPr id="4" name="TextBox 3">
            <a:extLst>
              <a:ext uri="{FF2B5EF4-FFF2-40B4-BE49-F238E27FC236}">
                <a16:creationId xmlns:a16="http://schemas.microsoft.com/office/drawing/2014/main" id="{2593F3A3-B3B0-0940-8695-C5A7EDB13B4B}"/>
              </a:ext>
            </a:extLst>
          </p:cNvPr>
          <p:cNvSpPr txBox="1"/>
          <p:nvPr/>
        </p:nvSpPr>
        <p:spPr>
          <a:xfrm>
            <a:off x="6452894" y="3944983"/>
            <a:ext cx="4558937" cy="923330"/>
          </a:xfrm>
          <a:prstGeom prst="rect">
            <a:avLst/>
          </a:prstGeom>
          <a:noFill/>
        </p:spPr>
        <p:txBody>
          <a:bodyPr wrap="square" rtlCol="0">
            <a:spAutoFit/>
          </a:bodyPr>
          <a:lstStyle/>
          <a:p>
            <a:r>
              <a:rPr lang="en-US" b="1" dirty="0"/>
              <a:t>Alex Yang, JD</a:t>
            </a:r>
          </a:p>
          <a:p>
            <a:r>
              <a:rPr lang="en-US" b="1" dirty="0"/>
              <a:t>Chair of Board</a:t>
            </a:r>
          </a:p>
          <a:p>
            <a:r>
              <a:rPr lang="en-US" b="1" dirty="0" err="1"/>
              <a:t>Epygenix</a:t>
            </a:r>
            <a:r>
              <a:rPr lang="en-US" b="1" dirty="0"/>
              <a:t> Therapeutics, Inc.</a:t>
            </a:r>
          </a:p>
        </p:txBody>
      </p:sp>
    </p:spTree>
    <p:extLst>
      <p:ext uri="{BB962C8B-B14F-4D97-AF65-F5344CB8AC3E}">
        <p14:creationId xmlns:p14="http://schemas.microsoft.com/office/powerpoint/2010/main" val="10451908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p:cNvCxnSpPr/>
          <p:nvPr/>
        </p:nvCxnSpPr>
        <p:spPr>
          <a:xfrm>
            <a:off x="7689003" y="2218180"/>
            <a:ext cx="0" cy="2057400"/>
          </a:xfrm>
          <a:prstGeom prst="line">
            <a:avLst/>
          </a:prstGeom>
          <a:ln>
            <a:solidFill>
              <a:srgbClr val="5B9BD5"/>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8390678" y="2218180"/>
            <a:ext cx="0" cy="2057400"/>
          </a:xfrm>
          <a:prstGeom prst="line">
            <a:avLst/>
          </a:prstGeom>
          <a:ln>
            <a:solidFill>
              <a:srgbClr val="5B9BD5"/>
            </a:solidFill>
            <a:prstDash val="sysDot"/>
          </a:ln>
        </p:spPr>
        <p:style>
          <a:lnRef idx="1">
            <a:schemeClr val="accent1"/>
          </a:lnRef>
          <a:fillRef idx="0">
            <a:schemeClr val="accent1"/>
          </a:fillRef>
          <a:effectRef idx="0">
            <a:schemeClr val="accent1"/>
          </a:effectRef>
          <a:fontRef idx="minor">
            <a:schemeClr val="tx1"/>
          </a:fontRef>
        </p:style>
      </p:cxnSp>
      <p:sp>
        <p:nvSpPr>
          <p:cNvPr id="51" name="Pentagon 50"/>
          <p:cNvSpPr/>
          <p:nvPr/>
        </p:nvSpPr>
        <p:spPr>
          <a:xfrm>
            <a:off x="7217477" y="3177578"/>
            <a:ext cx="1417320" cy="453053"/>
          </a:xfrm>
          <a:prstGeom prst="homePlate">
            <a:avLst/>
          </a:prstGeom>
          <a:solidFill>
            <a:schemeClr val="accent1">
              <a:lumMod val="40000"/>
              <a:lumOff val="6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cxnSp>
        <p:nvCxnSpPr>
          <p:cNvPr id="7" name="Straight Connector 6"/>
          <p:cNvCxnSpPr/>
          <p:nvPr/>
        </p:nvCxnSpPr>
        <p:spPr>
          <a:xfrm>
            <a:off x="6987328" y="2218180"/>
            <a:ext cx="0" cy="2057400"/>
          </a:xfrm>
          <a:prstGeom prst="line">
            <a:avLst/>
          </a:prstGeom>
          <a:ln>
            <a:solidFill>
              <a:srgbClr val="5B9BD5"/>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092353" y="2218180"/>
            <a:ext cx="0" cy="2057400"/>
          </a:xfrm>
          <a:prstGeom prst="line">
            <a:avLst/>
          </a:prstGeom>
          <a:ln>
            <a:solidFill>
              <a:srgbClr val="5B9BD5"/>
            </a:solidFill>
            <a:prstDash val="sysDot"/>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4CED57B0-FD89-4CA2-95EE-9B7FC12D00C4}"/>
              </a:ext>
            </a:extLst>
          </p:cNvPr>
          <p:cNvSpPr>
            <a:spLocks noGrp="1"/>
          </p:cNvSpPr>
          <p:nvPr>
            <p:ph type="title"/>
          </p:nvPr>
        </p:nvSpPr>
        <p:spPr>
          <a:xfrm>
            <a:off x="0" y="122681"/>
            <a:ext cx="11353800" cy="1005063"/>
          </a:xfrm>
          <a:noFill/>
          <a:ln>
            <a:noFill/>
          </a:ln>
        </p:spPr>
        <p:txBody>
          <a:bodyPr vert="horz" lIns="288000" tIns="0" rIns="91440" bIns="0" rtlCol="0" anchor="ctr" anchorCtr="0">
            <a:noAutofit/>
          </a:bodyPr>
          <a:lstStyle/>
          <a:p>
            <a:r>
              <a:rPr lang="en-US" sz="3600" b="1" dirty="0">
                <a:solidFill>
                  <a:schemeClr val="bg1"/>
                </a:solidFill>
                <a:latin typeface="+mn-lt"/>
              </a:rPr>
              <a:t>Strategic Positioning</a:t>
            </a:r>
          </a:p>
        </p:txBody>
      </p:sp>
      <p:sp>
        <p:nvSpPr>
          <p:cNvPr id="18" name="Slide Number Placeholder 1">
            <a:extLst>
              <a:ext uri="{FF2B5EF4-FFF2-40B4-BE49-F238E27FC236}">
                <a16:creationId xmlns:a16="http://schemas.microsoft.com/office/drawing/2014/main" id="{485B5851-DDCE-4445-9E90-FA11E214BE00}"/>
              </a:ext>
            </a:extLst>
          </p:cNvPr>
          <p:cNvSpPr>
            <a:spLocks noGrp="1"/>
          </p:cNvSpPr>
          <p:nvPr>
            <p:ph type="sldNum" sz="quarter" idx="12"/>
          </p:nvPr>
        </p:nvSpPr>
        <p:spPr>
          <a:xfrm>
            <a:off x="8732363" y="6492878"/>
            <a:ext cx="2743200" cy="365125"/>
          </a:xfrm>
        </p:spPr>
        <p:txBody>
          <a:bodyPr/>
          <a:lstStyle/>
          <a:p>
            <a:pPr>
              <a:defRPr/>
            </a:pPr>
            <a:fld id="{0989F2BC-8596-456E-8FDE-C2EE8B5BC767}" type="slidenum">
              <a:rPr lang="en-US" b="1" i="1">
                <a:solidFill>
                  <a:prstClr val="black"/>
                </a:solidFill>
                <a:latin typeface="Calibri" panose="020F0502020204030204"/>
              </a:rPr>
              <a:pPr>
                <a:defRPr/>
              </a:pPr>
              <a:t>28</a:t>
            </a:fld>
            <a:endParaRPr lang="en-US" b="1" i="1" dirty="0">
              <a:solidFill>
                <a:prstClr val="black"/>
              </a:solidFill>
              <a:latin typeface="Calibri" panose="020F0502020204030204"/>
            </a:endParaRPr>
          </a:p>
        </p:txBody>
      </p:sp>
      <p:sp>
        <p:nvSpPr>
          <p:cNvPr id="12" name="Rectangle 11">
            <a:extLst>
              <a:ext uri="{FF2B5EF4-FFF2-40B4-BE49-F238E27FC236}">
                <a16:creationId xmlns:a16="http://schemas.microsoft.com/office/drawing/2014/main" id="{CB113E26-FD28-4A3E-9597-59D1C9E9708C}"/>
              </a:ext>
            </a:extLst>
          </p:cNvPr>
          <p:cNvSpPr/>
          <p:nvPr/>
        </p:nvSpPr>
        <p:spPr>
          <a:xfrm>
            <a:off x="1204844" y="2118067"/>
            <a:ext cx="195664" cy="22430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dirty="0">
                <a:latin typeface="Arial" panose="020B0604020202020204" pitchFamily="34" charset="0"/>
                <a:cs typeface="Arial" panose="020B0604020202020204" pitchFamily="34" charset="0"/>
              </a:rPr>
              <a:t>Efficacy</a:t>
            </a:r>
          </a:p>
        </p:txBody>
      </p:sp>
      <p:sp>
        <p:nvSpPr>
          <p:cNvPr id="13" name="Rectangle 12">
            <a:extLst>
              <a:ext uri="{FF2B5EF4-FFF2-40B4-BE49-F238E27FC236}">
                <a16:creationId xmlns:a16="http://schemas.microsoft.com/office/drawing/2014/main" id="{606755C5-6AD4-4B48-8F5E-6F2AAD74E3EF}"/>
              </a:ext>
            </a:extLst>
          </p:cNvPr>
          <p:cNvSpPr/>
          <p:nvPr/>
        </p:nvSpPr>
        <p:spPr>
          <a:xfrm rot="5400000">
            <a:off x="2808396" y="2547107"/>
            <a:ext cx="210476" cy="341758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dirty="0">
                <a:latin typeface="Arial" panose="020B0604020202020204" pitchFamily="34" charset="0"/>
                <a:cs typeface="Arial" panose="020B0604020202020204" pitchFamily="34" charset="0"/>
              </a:rPr>
              <a:t>Safety</a:t>
            </a:r>
          </a:p>
        </p:txBody>
      </p:sp>
      <p:sp>
        <p:nvSpPr>
          <p:cNvPr id="14" name="Rectangle 13">
            <a:extLst>
              <a:ext uri="{FF2B5EF4-FFF2-40B4-BE49-F238E27FC236}">
                <a16:creationId xmlns:a16="http://schemas.microsoft.com/office/drawing/2014/main" id="{49E31FE9-A972-42D4-A875-40EEB7896C61}"/>
              </a:ext>
            </a:extLst>
          </p:cNvPr>
          <p:cNvSpPr/>
          <p:nvPr/>
        </p:nvSpPr>
        <p:spPr>
          <a:xfrm>
            <a:off x="1398497" y="2118067"/>
            <a:ext cx="219236" cy="107586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dirty="0">
                <a:latin typeface="Arial" panose="020B0604020202020204" pitchFamily="34" charset="0"/>
                <a:cs typeface="Arial" panose="020B0604020202020204" pitchFamily="34" charset="0"/>
              </a:rPr>
              <a:t>Strong</a:t>
            </a:r>
          </a:p>
        </p:txBody>
      </p:sp>
      <p:sp>
        <p:nvSpPr>
          <p:cNvPr id="15" name="Rectangle 14">
            <a:extLst>
              <a:ext uri="{FF2B5EF4-FFF2-40B4-BE49-F238E27FC236}">
                <a16:creationId xmlns:a16="http://schemas.microsoft.com/office/drawing/2014/main" id="{85BCBEF7-A1AD-4971-8BDC-F225A88843FA}"/>
              </a:ext>
            </a:extLst>
          </p:cNvPr>
          <p:cNvSpPr/>
          <p:nvPr/>
        </p:nvSpPr>
        <p:spPr>
          <a:xfrm>
            <a:off x="1398275" y="3076839"/>
            <a:ext cx="219456" cy="107899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dirty="0">
                <a:latin typeface="Arial" panose="020B0604020202020204" pitchFamily="34" charset="0"/>
                <a:cs typeface="Arial" panose="020B0604020202020204" pitchFamily="34" charset="0"/>
              </a:rPr>
              <a:t>Weak</a:t>
            </a:r>
          </a:p>
        </p:txBody>
      </p:sp>
      <p:sp>
        <p:nvSpPr>
          <p:cNvPr id="16" name="Rectangle 15">
            <a:extLst>
              <a:ext uri="{FF2B5EF4-FFF2-40B4-BE49-F238E27FC236}">
                <a16:creationId xmlns:a16="http://schemas.microsoft.com/office/drawing/2014/main" id="{F53CE9BC-BAC9-416D-9EEC-FEF57B865818}"/>
              </a:ext>
            </a:extLst>
          </p:cNvPr>
          <p:cNvSpPr/>
          <p:nvPr/>
        </p:nvSpPr>
        <p:spPr>
          <a:xfrm rot="5400000">
            <a:off x="2267710" y="3294802"/>
            <a:ext cx="178206" cy="153621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dirty="0">
                <a:latin typeface="Arial" panose="020B0604020202020204" pitchFamily="34" charset="0"/>
                <a:cs typeface="Arial" panose="020B0604020202020204" pitchFamily="34" charset="0"/>
              </a:rPr>
              <a:t>Poor</a:t>
            </a:r>
          </a:p>
        </p:txBody>
      </p:sp>
      <p:sp>
        <p:nvSpPr>
          <p:cNvPr id="17" name="Rectangle 16">
            <a:extLst>
              <a:ext uri="{FF2B5EF4-FFF2-40B4-BE49-F238E27FC236}">
                <a16:creationId xmlns:a16="http://schemas.microsoft.com/office/drawing/2014/main" id="{79D6ABE8-AFB5-4682-A3AB-259E46F7954A}"/>
              </a:ext>
            </a:extLst>
          </p:cNvPr>
          <p:cNvSpPr/>
          <p:nvPr/>
        </p:nvSpPr>
        <p:spPr>
          <a:xfrm rot="5400000">
            <a:off x="3778380" y="3310773"/>
            <a:ext cx="181009" cy="150707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dirty="0">
                <a:latin typeface="Arial" panose="020B0604020202020204" pitchFamily="34" charset="0"/>
                <a:cs typeface="Arial" panose="020B0604020202020204" pitchFamily="34" charset="0"/>
              </a:rPr>
              <a:t>Excellent</a:t>
            </a:r>
          </a:p>
        </p:txBody>
      </p:sp>
      <p:cxnSp>
        <p:nvCxnSpPr>
          <p:cNvPr id="19" name="Straight Connector 18">
            <a:extLst>
              <a:ext uri="{FF2B5EF4-FFF2-40B4-BE49-F238E27FC236}">
                <a16:creationId xmlns:a16="http://schemas.microsoft.com/office/drawing/2014/main" id="{91FBEA4E-B45F-4B59-A8F3-2F18892D1E18}"/>
              </a:ext>
            </a:extLst>
          </p:cNvPr>
          <p:cNvCxnSpPr/>
          <p:nvPr/>
        </p:nvCxnSpPr>
        <p:spPr>
          <a:xfrm>
            <a:off x="3068686" y="2142525"/>
            <a:ext cx="0" cy="18081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37C7918-9A70-4A52-A077-D382141884A4}"/>
              </a:ext>
            </a:extLst>
          </p:cNvPr>
          <p:cNvCxnSpPr/>
          <p:nvPr/>
        </p:nvCxnSpPr>
        <p:spPr>
          <a:xfrm>
            <a:off x="1617732" y="3149706"/>
            <a:ext cx="3043297"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Circle: Hollow 21">
            <a:extLst>
              <a:ext uri="{FF2B5EF4-FFF2-40B4-BE49-F238E27FC236}">
                <a16:creationId xmlns:a16="http://schemas.microsoft.com/office/drawing/2014/main" id="{51772E61-B2AF-4023-9C80-BD1FBA3C2E0F}"/>
              </a:ext>
            </a:extLst>
          </p:cNvPr>
          <p:cNvSpPr/>
          <p:nvPr/>
        </p:nvSpPr>
        <p:spPr>
          <a:xfrm>
            <a:off x="2057942" y="2654107"/>
            <a:ext cx="297782" cy="272543"/>
          </a:xfrm>
          <a:prstGeom prst="donut">
            <a:avLst>
              <a:gd name="adj" fmla="val 7789"/>
            </a:avLst>
          </a:prstGeom>
          <a:solidFill>
            <a:srgbClr val="FF0000"/>
          </a:solidFill>
          <a:ln>
            <a:solidFill>
              <a:schemeClr val="bg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7076899C-7E5A-420C-9E45-48ABCA336F71}"/>
              </a:ext>
            </a:extLst>
          </p:cNvPr>
          <p:cNvSpPr/>
          <p:nvPr/>
        </p:nvSpPr>
        <p:spPr>
          <a:xfrm>
            <a:off x="1337039" y="2920027"/>
            <a:ext cx="1745519" cy="2209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bg1">
                    <a:lumMod val="75000"/>
                  </a:schemeClr>
                </a:solidFill>
                <a:latin typeface="Arial" panose="020B0604020202020204" pitchFamily="34" charset="0"/>
                <a:cs typeface="Arial" panose="020B0604020202020204" pitchFamily="34" charset="0"/>
              </a:rPr>
              <a:t>Fintepla</a:t>
            </a:r>
            <a:r>
              <a:rPr lang="en-US" sz="1200" b="1" dirty="0">
                <a:solidFill>
                  <a:schemeClr val="bg1">
                    <a:lumMod val="75000"/>
                  </a:schemeClr>
                </a:solidFill>
                <a:latin typeface="Arial" panose="020B0604020202020204" pitchFamily="34" charset="0"/>
                <a:cs typeface="Arial" panose="020B0604020202020204" pitchFamily="34" charset="0"/>
              </a:rPr>
              <a:t>®</a:t>
            </a:r>
          </a:p>
        </p:txBody>
      </p:sp>
      <p:sp>
        <p:nvSpPr>
          <p:cNvPr id="24" name="Circle: Hollow 23">
            <a:extLst>
              <a:ext uri="{FF2B5EF4-FFF2-40B4-BE49-F238E27FC236}">
                <a16:creationId xmlns:a16="http://schemas.microsoft.com/office/drawing/2014/main" id="{E1DB0BEA-590D-4BB6-A8BA-9D3B2BA34119}"/>
              </a:ext>
            </a:extLst>
          </p:cNvPr>
          <p:cNvSpPr/>
          <p:nvPr/>
        </p:nvSpPr>
        <p:spPr>
          <a:xfrm>
            <a:off x="2883566" y="3076839"/>
            <a:ext cx="297782" cy="272543"/>
          </a:xfrm>
          <a:prstGeom prst="donut">
            <a:avLst>
              <a:gd name="adj" fmla="val 7789"/>
            </a:avLst>
          </a:prstGeom>
          <a:solidFill>
            <a:srgbClr val="FF0000"/>
          </a:solidFill>
          <a:ln>
            <a:solidFill>
              <a:schemeClr val="bg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7B763DB7-D8BD-42B1-824F-A9964156CB16}"/>
              </a:ext>
            </a:extLst>
          </p:cNvPr>
          <p:cNvSpPr/>
          <p:nvPr/>
        </p:nvSpPr>
        <p:spPr>
          <a:xfrm>
            <a:off x="2167186" y="3363518"/>
            <a:ext cx="1745519" cy="2209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bg1">
                    <a:lumMod val="75000"/>
                  </a:schemeClr>
                </a:solidFill>
                <a:latin typeface="Arial" panose="020B0604020202020204" pitchFamily="34" charset="0"/>
                <a:cs typeface="Arial" panose="020B0604020202020204" pitchFamily="34" charset="0"/>
              </a:rPr>
              <a:t>Epidiolex</a:t>
            </a:r>
            <a:r>
              <a:rPr lang="en-US" sz="1200" b="1" dirty="0">
                <a:solidFill>
                  <a:schemeClr val="bg1">
                    <a:lumMod val="75000"/>
                  </a:schemeClr>
                </a:solidFill>
                <a:latin typeface="Arial" panose="020B0604020202020204" pitchFamily="34" charset="0"/>
                <a:cs typeface="Arial" panose="020B0604020202020204" pitchFamily="34" charset="0"/>
              </a:rPr>
              <a:t>®</a:t>
            </a:r>
          </a:p>
        </p:txBody>
      </p:sp>
      <p:sp>
        <p:nvSpPr>
          <p:cNvPr id="26" name="Circle: Hollow 25">
            <a:extLst>
              <a:ext uri="{FF2B5EF4-FFF2-40B4-BE49-F238E27FC236}">
                <a16:creationId xmlns:a16="http://schemas.microsoft.com/office/drawing/2014/main" id="{72E44FB6-CDF2-411E-9E60-8956C5F59DCE}"/>
              </a:ext>
            </a:extLst>
          </p:cNvPr>
          <p:cNvSpPr/>
          <p:nvPr/>
        </p:nvSpPr>
        <p:spPr>
          <a:xfrm>
            <a:off x="3533583" y="2969622"/>
            <a:ext cx="297782" cy="272543"/>
          </a:xfrm>
          <a:prstGeom prst="donut">
            <a:avLst>
              <a:gd name="adj" fmla="val 7789"/>
            </a:avLst>
          </a:prstGeom>
          <a:solidFill>
            <a:srgbClr val="144662"/>
          </a:solidFill>
          <a:ln>
            <a:solidFill>
              <a:srgbClr val="14466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C257D465-38B0-4C0C-973E-2F147F441F1A}"/>
              </a:ext>
            </a:extLst>
          </p:cNvPr>
          <p:cNvSpPr/>
          <p:nvPr/>
        </p:nvSpPr>
        <p:spPr>
          <a:xfrm>
            <a:off x="3310354" y="3078255"/>
            <a:ext cx="1745519" cy="2209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070C0"/>
                </a:solidFill>
                <a:latin typeface="Arial" panose="020B0604020202020204" pitchFamily="34" charset="0"/>
                <a:cs typeface="Arial" panose="020B0604020202020204" pitchFamily="34" charset="0"/>
              </a:rPr>
              <a:t>EPX-200</a:t>
            </a:r>
          </a:p>
        </p:txBody>
      </p:sp>
      <p:sp>
        <p:nvSpPr>
          <p:cNvPr id="28" name="Circle: Hollow 27">
            <a:extLst>
              <a:ext uri="{FF2B5EF4-FFF2-40B4-BE49-F238E27FC236}">
                <a16:creationId xmlns:a16="http://schemas.microsoft.com/office/drawing/2014/main" id="{AE554254-DF5E-4075-88CD-0DB4369C7D7A}"/>
              </a:ext>
            </a:extLst>
          </p:cNvPr>
          <p:cNvSpPr/>
          <p:nvPr/>
        </p:nvSpPr>
        <p:spPr>
          <a:xfrm>
            <a:off x="3551103" y="2697079"/>
            <a:ext cx="297782" cy="272543"/>
          </a:xfrm>
          <a:prstGeom prst="donut">
            <a:avLst>
              <a:gd name="adj" fmla="val 7789"/>
            </a:avLst>
          </a:prstGeom>
          <a:solidFill>
            <a:srgbClr val="144662"/>
          </a:solidFill>
          <a:ln>
            <a:solidFill>
              <a:srgbClr val="14466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D29802C5-D4B1-4861-9F3D-6194FD582E06}"/>
              </a:ext>
            </a:extLst>
          </p:cNvPr>
          <p:cNvSpPr/>
          <p:nvPr/>
        </p:nvSpPr>
        <p:spPr>
          <a:xfrm>
            <a:off x="3627586" y="2558185"/>
            <a:ext cx="1111056" cy="240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070C0"/>
                </a:solidFill>
                <a:latin typeface="Arial" panose="020B0604020202020204" pitchFamily="34" charset="0"/>
                <a:cs typeface="Arial" panose="020B0604020202020204" pitchFamily="34" charset="0"/>
              </a:rPr>
              <a:t>EPX-100</a:t>
            </a:r>
          </a:p>
        </p:txBody>
      </p:sp>
      <p:sp>
        <p:nvSpPr>
          <p:cNvPr id="31" name="TextBox 30">
            <a:extLst>
              <a:ext uri="{FF2B5EF4-FFF2-40B4-BE49-F238E27FC236}">
                <a16:creationId xmlns:a16="http://schemas.microsoft.com/office/drawing/2014/main" id="{47255723-4913-4F58-8495-1EA9648A1E9A}"/>
              </a:ext>
            </a:extLst>
          </p:cNvPr>
          <p:cNvSpPr txBox="1"/>
          <p:nvPr/>
        </p:nvSpPr>
        <p:spPr>
          <a:xfrm>
            <a:off x="1756065" y="1413422"/>
            <a:ext cx="7841670" cy="369332"/>
          </a:xfrm>
          <a:prstGeom prst="rect">
            <a:avLst/>
          </a:prstGeom>
          <a:noFill/>
        </p:spPr>
        <p:txBody>
          <a:bodyPr wrap="square" rtlCol="0" anchor="ctr">
            <a:spAutoFit/>
          </a:bodyPr>
          <a:lstStyle/>
          <a:p>
            <a:pPr algn="ctr"/>
            <a:r>
              <a:rPr lang="en-US" b="1" dirty="0"/>
              <a:t>A significant opportunity exists for safe and effective treatments for DS</a:t>
            </a:r>
          </a:p>
        </p:txBody>
      </p:sp>
      <p:pic>
        <p:nvPicPr>
          <p:cNvPr id="2" name="Picture 1">
            <a:extLst>
              <a:ext uri="{FF2B5EF4-FFF2-40B4-BE49-F238E27FC236}">
                <a16:creationId xmlns:a16="http://schemas.microsoft.com/office/drawing/2014/main" id="{942F217E-9AEA-4C87-B132-E429F267F373}"/>
              </a:ext>
            </a:extLst>
          </p:cNvPr>
          <p:cNvPicPr>
            <a:picLocks noChangeAspect="1"/>
          </p:cNvPicPr>
          <p:nvPr/>
        </p:nvPicPr>
        <p:blipFill rotWithShape="1">
          <a:blip r:embed="rId2"/>
          <a:srcRect l="78831" t="21469"/>
          <a:stretch/>
        </p:blipFill>
        <p:spPr>
          <a:xfrm>
            <a:off x="9535688" y="2466974"/>
            <a:ext cx="1283073" cy="2053727"/>
          </a:xfrm>
          <a:prstGeom prst="rect">
            <a:avLst/>
          </a:prstGeom>
        </p:spPr>
      </p:pic>
      <p:sp>
        <p:nvSpPr>
          <p:cNvPr id="30" name="Circle: Hollow 29">
            <a:extLst>
              <a:ext uri="{FF2B5EF4-FFF2-40B4-BE49-F238E27FC236}">
                <a16:creationId xmlns:a16="http://schemas.microsoft.com/office/drawing/2014/main" id="{71513E17-AFA2-4274-8A2E-47EF45693399}"/>
              </a:ext>
            </a:extLst>
          </p:cNvPr>
          <p:cNvSpPr/>
          <p:nvPr/>
        </p:nvSpPr>
        <p:spPr>
          <a:xfrm>
            <a:off x="3656168" y="2799623"/>
            <a:ext cx="297782" cy="272543"/>
          </a:xfrm>
          <a:prstGeom prst="donut">
            <a:avLst>
              <a:gd name="adj" fmla="val 7789"/>
            </a:avLst>
          </a:prstGeom>
          <a:solidFill>
            <a:srgbClr val="144662"/>
          </a:solidFill>
          <a:ln>
            <a:solidFill>
              <a:srgbClr val="14466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8461F011-47ED-4C37-A077-CB3E2FFE5003}"/>
              </a:ext>
            </a:extLst>
          </p:cNvPr>
          <p:cNvSpPr/>
          <p:nvPr/>
        </p:nvSpPr>
        <p:spPr>
          <a:xfrm>
            <a:off x="3412151" y="2825442"/>
            <a:ext cx="1745519" cy="2209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070C0"/>
                </a:solidFill>
                <a:latin typeface="Arial" panose="020B0604020202020204" pitchFamily="34" charset="0"/>
                <a:cs typeface="Arial" panose="020B0604020202020204" pitchFamily="34" charset="0"/>
              </a:rPr>
              <a:t>EPX-300</a:t>
            </a:r>
          </a:p>
        </p:txBody>
      </p:sp>
      <p:sp>
        <p:nvSpPr>
          <p:cNvPr id="33" name="TextBox 32"/>
          <p:cNvSpPr txBox="1"/>
          <p:nvPr/>
        </p:nvSpPr>
        <p:spPr>
          <a:xfrm>
            <a:off x="6201903" y="3763519"/>
            <a:ext cx="2459736" cy="860824"/>
          </a:xfrm>
          <a:prstGeom prst="rect">
            <a:avLst/>
          </a:prstGeom>
          <a:noFill/>
          <a:ln w="19050">
            <a:solidFill>
              <a:srgbClr val="002060"/>
            </a:solidFill>
            <a:prstDash val="dash"/>
          </a:ln>
        </p:spPr>
        <p:txBody>
          <a:bodyPr wrap="square" rtlCol="0" anchor="ctr">
            <a:spAutoFit/>
          </a:bodyPr>
          <a:lstStyle/>
          <a:p>
            <a:pPr algn="ctr"/>
            <a:endParaRPr lang="en-US" sz="1400" i="1" dirty="0"/>
          </a:p>
        </p:txBody>
      </p:sp>
      <p:sp>
        <p:nvSpPr>
          <p:cNvPr id="3" name="Rectangle 2"/>
          <p:cNvSpPr/>
          <p:nvPr/>
        </p:nvSpPr>
        <p:spPr>
          <a:xfrm>
            <a:off x="6318448" y="4328714"/>
            <a:ext cx="2214061" cy="276999"/>
          </a:xfrm>
          <a:prstGeom prst="rect">
            <a:avLst/>
          </a:prstGeom>
          <a:solidFill>
            <a:schemeClr val="bg1"/>
          </a:solidFill>
        </p:spPr>
        <p:txBody>
          <a:bodyPr>
            <a:spAutoFit/>
          </a:bodyPr>
          <a:lstStyle/>
          <a:p>
            <a:pPr algn="ctr"/>
            <a:r>
              <a:rPr lang="en-US" sz="1200" i="1" dirty="0">
                <a:solidFill>
                  <a:srgbClr val="002060"/>
                </a:solidFill>
              </a:rPr>
              <a:t>Targeting "</a:t>
            </a:r>
            <a:r>
              <a:rPr lang="en-US" sz="1200" i="1" dirty="0" err="1">
                <a:solidFill>
                  <a:srgbClr val="002060"/>
                </a:solidFill>
              </a:rPr>
              <a:t>Fintepla</a:t>
            </a:r>
            <a:r>
              <a:rPr lang="en-US" sz="1200" i="1" dirty="0">
                <a:solidFill>
                  <a:srgbClr val="002060"/>
                </a:solidFill>
              </a:rPr>
              <a:t>-like" efficacy</a:t>
            </a:r>
            <a:endParaRPr lang="en-US" sz="1200" dirty="0">
              <a:solidFill>
                <a:srgbClr val="002060"/>
              </a:solidFill>
            </a:endParaRPr>
          </a:p>
        </p:txBody>
      </p:sp>
      <p:sp>
        <p:nvSpPr>
          <p:cNvPr id="35" name="TextBox 34">
            <a:extLst>
              <a:ext uri="{FF2B5EF4-FFF2-40B4-BE49-F238E27FC236}">
                <a16:creationId xmlns:a16="http://schemas.microsoft.com/office/drawing/2014/main" id="{832466AD-E3D6-472C-ABA6-6A820B92D869}"/>
              </a:ext>
            </a:extLst>
          </p:cNvPr>
          <p:cNvSpPr txBox="1"/>
          <p:nvPr/>
        </p:nvSpPr>
        <p:spPr>
          <a:xfrm>
            <a:off x="4972907" y="2528202"/>
            <a:ext cx="1192837" cy="400110"/>
          </a:xfrm>
          <a:prstGeom prst="rect">
            <a:avLst/>
          </a:prstGeom>
          <a:noFill/>
        </p:spPr>
        <p:txBody>
          <a:bodyPr wrap="square" rtlCol="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2060"/>
                </a:solidFill>
                <a:effectLst/>
                <a:uLnTx/>
                <a:uFillTx/>
                <a:cs typeface="Arial" panose="020B0604020202020204" pitchFamily="34" charset="0"/>
              </a:rPr>
              <a:t>EPIDIOLEX</a:t>
            </a:r>
          </a:p>
          <a:p>
            <a:pPr marL="0" marR="0" lvl="0" indent="0" algn="ctr" defTabSz="457200" eaLnBrk="1" fontAlgn="auto" latinLnBrk="0" hangingPunct="1">
              <a:lnSpc>
                <a:spcPct val="100000"/>
              </a:lnSpc>
              <a:spcBef>
                <a:spcPts val="0"/>
              </a:spcBef>
              <a:spcAft>
                <a:spcPts val="0"/>
              </a:spcAft>
              <a:buClrTx/>
              <a:buSzTx/>
              <a:buFontTx/>
              <a:buNone/>
              <a:tabLst/>
              <a:defRPr/>
            </a:pPr>
            <a:r>
              <a:rPr lang="en-US" sz="1000" b="1" kern="0" dirty="0">
                <a:solidFill>
                  <a:srgbClr val="002060"/>
                </a:solidFill>
                <a:cs typeface="Arial" panose="020B0604020202020204" pitchFamily="34" charset="0"/>
              </a:rPr>
              <a:t>(</a:t>
            </a:r>
            <a:r>
              <a:rPr lang="en-US" sz="1000" b="1" kern="0" dirty="0" err="1">
                <a:solidFill>
                  <a:srgbClr val="002060"/>
                </a:solidFill>
                <a:cs typeface="Arial" panose="020B0604020202020204" pitchFamily="34" charset="0"/>
              </a:rPr>
              <a:t>cannabidiol</a:t>
            </a:r>
            <a:r>
              <a:rPr lang="en-US" sz="1000" b="1" kern="0" dirty="0">
                <a:solidFill>
                  <a:srgbClr val="002060"/>
                </a:solidFill>
                <a:cs typeface="Arial" panose="020B0604020202020204" pitchFamily="34" charset="0"/>
              </a:rPr>
              <a:t>)</a:t>
            </a:r>
            <a:endParaRPr kumimoji="0" lang="en-US" sz="1000" b="1" i="0" u="none" strike="noStrike" kern="0" cap="none" spc="0" normalizeH="0" baseline="0" noProof="0" dirty="0">
              <a:ln>
                <a:noFill/>
              </a:ln>
              <a:solidFill>
                <a:srgbClr val="002060"/>
              </a:solidFill>
              <a:effectLst/>
              <a:uLnTx/>
              <a:uFillTx/>
              <a:cs typeface="Arial" panose="020B0604020202020204" pitchFamily="34" charset="0"/>
            </a:endParaRPr>
          </a:p>
        </p:txBody>
      </p:sp>
      <p:sp>
        <p:nvSpPr>
          <p:cNvPr id="38" name="TextBox 37">
            <a:extLst>
              <a:ext uri="{FF2B5EF4-FFF2-40B4-BE49-F238E27FC236}">
                <a16:creationId xmlns:a16="http://schemas.microsoft.com/office/drawing/2014/main" id="{832466AD-E3D6-472C-ABA6-6A820B92D869}"/>
              </a:ext>
            </a:extLst>
          </p:cNvPr>
          <p:cNvSpPr txBox="1"/>
          <p:nvPr/>
        </p:nvSpPr>
        <p:spPr>
          <a:xfrm>
            <a:off x="4972907" y="3213002"/>
            <a:ext cx="1192837" cy="400110"/>
          </a:xfrm>
          <a:prstGeom prst="rect">
            <a:avLst/>
          </a:prstGeom>
          <a:noFill/>
        </p:spPr>
        <p:txBody>
          <a:bodyPr wrap="square" rtlCol="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err="1">
                <a:ln>
                  <a:noFill/>
                </a:ln>
                <a:solidFill>
                  <a:srgbClr val="002060"/>
                </a:solidFill>
                <a:effectLst/>
                <a:uLnTx/>
                <a:uFillTx/>
                <a:cs typeface="Arial" panose="020B0604020202020204" pitchFamily="34" charset="0"/>
              </a:rPr>
              <a:t>Fintepla</a:t>
            </a:r>
            <a:r>
              <a:rPr kumimoji="0" lang="en-US" sz="1000" b="1" i="0" u="none" strike="noStrike" kern="0" cap="none" spc="0" normalizeH="0" baseline="0" noProof="0" dirty="0">
                <a:ln>
                  <a:noFill/>
                </a:ln>
                <a:solidFill>
                  <a:srgbClr val="002060"/>
                </a:solidFill>
                <a:effectLst/>
                <a:uLnTx/>
                <a:uFillTx/>
                <a:cs typeface="Arial" panose="020B0604020202020204" pitchFamily="34" charset="0"/>
              </a:rPr>
              <a:t> (ZX008)*</a:t>
            </a:r>
          </a:p>
          <a:p>
            <a:pPr marL="0" marR="0" lvl="0" indent="0" algn="ctr" defTabSz="457200" eaLnBrk="1" fontAlgn="auto" latinLnBrk="0" hangingPunct="1">
              <a:lnSpc>
                <a:spcPct val="100000"/>
              </a:lnSpc>
              <a:spcBef>
                <a:spcPts val="0"/>
              </a:spcBef>
              <a:spcAft>
                <a:spcPts val="0"/>
              </a:spcAft>
              <a:buClrTx/>
              <a:buSzTx/>
              <a:buFontTx/>
              <a:buNone/>
              <a:tabLst/>
              <a:defRPr/>
            </a:pPr>
            <a:r>
              <a:rPr lang="en-US" sz="1000" b="1" kern="0" dirty="0">
                <a:solidFill>
                  <a:srgbClr val="002060"/>
                </a:solidFill>
                <a:cs typeface="Arial" panose="020B0604020202020204" pitchFamily="34" charset="0"/>
              </a:rPr>
              <a:t>(</a:t>
            </a:r>
            <a:r>
              <a:rPr lang="en-US" sz="1000" b="1" kern="0" dirty="0" err="1">
                <a:solidFill>
                  <a:srgbClr val="002060"/>
                </a:solidFill>
                <a:cs typeface="Arial" panose="020B0604020202020204" pitchFamily="34" charset="0"/>
              </a:rPr>
              <a:t>fenfluramine</a:t>
            </a:r>
            <a:r>
              <a:rPr lang="en-US" sz="1000" b="1" kern="0" dirty="0">
                <a:solidFill>
                  <a:srgbClr val="002060"/>
                </a:solidFill>
                <a:cs typeface="Arial" panose="020B0604020202020204" pitchFamily="34" charset="0"/>
              </a:rPr>
              <a:t>)</a:t>
            </a:r>
            <a:endParaRPr kumimoji="0" lang="en-US" sz="1000" b="1" i="0" u="none" strike="noStrike" kern="0" cap="none" spc="0" normalizeH="0" baseline="0" noProof="0" dirty="0">
              <a:ln>
                <a:noFill/>
              </a:ln>
              <a:solidFill>
                <a:srgbClr val="002060"/>
              </a:solidFill>
              <a:effectLst/>
              <a:uLnTx/>
              <a:uFillTx/>
              <a:cs typeface="Arial" panose="020B0604020202020204" pitchFamily="34" charset="0"/>
            </a:endParaRPr>
          </a:p>
        </p:txBody>
      </p:sp>
      <p:sp>
        <p:nvSpPr>
          <p:cNvPr id="40" name="TextBox 39">
            <a:extLst>
              <a:ext uri="{FF2B5EF4-FFF2-40B4-BE49-F238E27FC236}">
                <a16:creationId xmlns:a16="http://schemas.microsoft.com/office/drawing/2014/main" id="{832466AD-E3D6-472C-ABA6-6A820B92D869}"/>
              </a:ext>
            </a:extLst>
          </p:cNvPr>
          <p:cNvSpPr txBox="1"/>
          <p:nvPr/>
        </p:nvSpPr>
        <p:spPr>
          <a:xfrm>
            <a:off x="9580806" y="1966451"/>
            <a:ext cx="1192837" cy="261610"/>
          </a:xfrm>
          <a:prstGeom prst="rect">
            <a:avLst/>
          </a:prstGeom>
          <a:noFill/>
        </p:spPr>
        <p:txBody>
          <a:bodyPr wrap="square" rtlCol="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2060"/>
                </a:solidFill>
                <a:effectLst/>
                <a:uLnTx/>
                <a:uFillTx/>
                <a:cs typeface="Arial" panose="020B0604020202020204" pitchFamily="34" charset="0"/>
              </a:rPr>
              <a:t>Safety</a:t>
            </a:r>
            <a:r>
              <a:rPr kumimoji="0" lang="en-US" sz="1100" b="1" i="0" u="none" strike="noStrike" kern="0" cap="none" spc="0" normalizeH="0" noProof="0" dirty="0">
                <a:ln>
                  <a:noFill/>
                </a:ln>
                <a:solidFill>
                  <a:srgbClr val="002060"/>
                </a:solidFill>
                <a:effectLst/>
                <a:uLnTx/>
                <a:uFillTx/>
                <a:cs typeface="Arial" panose="020B0604020202020204" pitchFamily="34" charset="0"/>
              </a:rPr>
              <a:t> Profile:</a:t>
            </a:r>
            <a:endParaRPr kumimoji="0" lang="en-US" sz="1100" b="1" i="0" u="none" strike="noStrike" kern="0" cap="none" spc="0" normalizeH="0" baseline="0" noProof="0" dirty="0">
              <a:ln>
                <a:noFill/>
              </a:ln>
              <a:solidFill>
                <a:srgbClr val="002060"/>
              </a:solidFill>
              <a:effectLst/>
              <a:uLnTx/>
              <a:uFillTx/>
              <a:cs typeface="Arial" panose="020B0604020202020204" pitchFamily="34" charset="0"/>
            </a:endParaRPr>
          </a:p>
        </p:txBody>
      </p:sp>
      <p:sp>
        <p:nvSpPr>
          <p:cNvPr id="5" name="Right Arrow 4"/>
          <p:cNvSpPr/>
          <p:nvPr/>
        </p:nvSpPr>
        <p:spPr>
          <a:xfrm>
            <a:off x="6215861" y="1808575"/>
            <a:ext cx="3297543" cy="565470"/>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32466AD-E3D6-472C-ABA6-6A820B92D869}"/>
              </a:ext>
            </a:extLst>
          </p:cNvPr>
          <p:cNvSpPr txBox="1"/>
          <p:nvPr/>
        </p:nvSpPr>
        <p:spPr>
          <a:xfrm>
            <a:off x="6404245" y="1967432"/>
            <a:ext cx="459890" cy="246221"/>
          </a:xfrm>
          <a:prstGeom prst="rect">
            <a:avLst/>
          </a:prstGeom>
          <a:noFill/>
        </p:spPr>
        <p:txBody>
          <a:bodyPr wrap="square" rtlCol="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chemeClr val="bg1"/>
                </a:solidFill>
                <a:effectLst/>
                <a:uLnTx/>
                <a:uFillTx/>
                <a:cs typeface="Arial" panose="020B0604020202020204" pitchFamily="34" charset="0"/>
              </a:rPr>
              <a:t>20%</a:t>
            </a:r>
          </a:p>
        </p:txBody>
      </p:sp>
      <p:sp>
        <p:nvSpPr>
          <p:cNvPr id="42" name="TextBox 41">
            <a:extLst>
              <a:ext uri="{FF2B5EF4-FFF2-40B4-BE49-F238E27FC236}">
                <a16:creationId xmlns:a16="http://schemas.microsoft.com/office/drawing/2014/main" id="{832466AD-E3D6-472C-ABA6-6A820B92D869}"/>
              </a:ext>
            </a:extLst>
          </p:cNvPr>
          <p:cNvSpPr txBox="1"/>
          <p:nvPr/>
        </p:nvSpPr>
        <p:spPr>
          <a:xfrm>
            <a:off x="7119790" y="1967432"/>
            <a:ext cx="459890" cy="246221"/>
          </a:xfrm>
          <a:prstGeom prst="rect">
            <a:avLst/>
          </a:prstGeom>
          <a:noFill/>
        </p:spPr>
        <p:txBody>
          <a:bodyPr wrap="square" rtlCol="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chemeClr val="bg1"/>
                </a:solidFill>
                <a:effectLst/>
                <a:uLnTx/>
                <a:uFillTx/>
                <a:cs typeface="Arial" panose="020B0604020202020204" pitchFamily="34" charset="0"/>
              </a:rPr>
              <a:t>40%</a:t>
            </a:r>
          </a:p>
        </p:txBody>
      </p:sp>
      <p:sp>
        <p:nvSpPr>
          <p:cNvPr id="43" name="TextBox 42">
            <a:extLst>
              <a:ext uri="{FF2B5EF4-FFF2-40B4-BE49-F238E27FC236}">
                <a16:creationId xmlns:a16="http://schemas.microsoft.com/office/drawing/2014/main" id="{832466AD-E3D6-472C-ABA6-6A820B92D869}"/>
              </a:ext>
            </a:extLst>
          </p:cNvPr>
          <p:cNvSpPr txBox="1"/>
          <p:nvPr/>
        </p:nvSpPr>
        <p:spPr>
          <a:xfrm>
            <a:off x="7835335" y="1967432"/>
            <a:ext cx="459890" cy="246221"/>
          </a:xfrm>
          <a:prstGeom prst="rect">
            <a:avLst/>
          </a:prstGeom>
          <a:noFill/>
        </p:spPr>
        <p:txBody>
          <a:bodyPr wrap="square" rtlCol="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chemeClr val="bg1"/>
                </a:solidFill>
                <a:effectLst/>
                <a:uLnTx/>
                <a:uFillTx/>
                <a:cs typeface="Arial" panose="020B0604020202020204" pitchFamily="34" charset="0"/>
              </a:rPr>
              <a:t>60%</a:t>
            </a:r>
            <a:endParaRPr kumimoji="0" lang="en-US" sz="1000" b="1"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44" name="TextBox 43">
            <a:extLst>
              <a:ext uri="{FF2B5EF4-FFF2-40B4-BE49-F238E27FC236}">
                <a16:creationId xmlns:a16="http://schemas.microsoft.com/office/drawing/2014/main" id="{832466AD-E3D6-472C-ABA6-6A820B92D869}"/>
              </a:ext>
            </a:extLst>
          </p:cNvPr>
          <p:cNvSpPr txBox="1"/>
          <p:nvPr/>
        </p:nvSpPr>
        <p:spPr>
          <a:xfrm>
            <a:off x="8550879" y="1967432"/>
            <a:ext cx="459890" cy="246221"/>
          </a:xfrm>
          <a:prstGeom prst="rect">
            <a:avLst/>
          </a:prstGeom>
          <a:noFill/>
        </p:spPr>
        <p:txBody>
          <a:bodyPr wrap="square" rtlCol="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chemeClr val="bg1"/>
                </a:solidFill>
                <a:effectLst/>
                <a:uLnTx/>
                <a:uFillTx/>
                <a:cs typeface="Arial" panose="020B0604020202020204" pitchFamily="34" charset="0"/>
              </a:rPr>
              <a:t>80%</a:t>
            </a:r>
          </a:p>
        </p:txBody>
      </p:sp>
      <p:sp>
        <p:nvSpPr>
          <p:cNvPr id="45" name="TextBox 44">
            <a:extLst>
              <a:ext uri="{FF2B5EF4-FFF2-40B4-BE49-F238E27FC236}">
                <a16:creationId xmlns:a16="http://schemas.microsoft.com/office/drawing/2014/main" id="{832466AD-E3D6-472C-ABA6-6A820B92D869}"/>
              </a:ext>
            </a:extLst>
          </p:cNvPr>
          <p:cNvSpPr txBox="1"/>
          <p:nvPr/>
        </p:nvSpPr>
        <p:spPr>
          <a:xfrm>
            <a:off x="4913265" y="1814311"/>
            <a:ext cx="1312121" cy="553998"/>
          </a:xfrm>
          <a:prstGeom prst="rect">
            <a:avLst/>
          </a:prstGeom>
          <a:noFill/>
        </p:spPr>
        <p:txBody>
          <a:bodyPr wrap="square" rtlCol="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2060"/>
                </a:solidFill>
                <a:effectLst/>
                <a:uLnTx/>
                <a:uFillTx/>
                <a:cs typeface="Arial" panose="020B0604020202020204" pitchFamily="34" charset="0"/>
              </a:rPr>
              <a:t>Median Reduction in Frequency of DS Convulsive Seizures</a:t>
            </a:r>
          </a:p>
        </p:txBody>
      </p:sp>
      <p:sp>
        <p:nvSpPr>
          <p:cNvPr id="49" name="TextBox 48">
            <a:extLst>
              <a:ext uri="{FF2B5EF4-FFF2-40B4-BE49-F238E27FC236}">
                <a16:creationId xmlns:a16="http://schemas.microsoft.com/office/drawing/2014/main" id="{832466AD-E3D6-472C-ABA6-6A820B92D869}"/>
              </a:ext>
            </a:extLst>
          </p:cNvPr>
          <p:cNvSpPr txBox="1"/>
          <p:nvPr/>
        </p:nvSpPr>
        <p:spPr>
          <a:xfrm>
            <a:off x="5198997" y="3955299"/>
            <a:ext cx="740657" cy="246221"/>
          </a:xfrm>
          <a:prstGeom prst="rect">
            <a:avLst/>
          </a:prstGeom>
          <a:noFill/>
        </p:spPr>
        <p:txBody>
          <a:bodyPr wrap="square" rtlCol="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2060"/>
                </a:solidFill>
                <a:effectLst/>
                <a:uLnTx/>
                <a:uFillTx/>
                <a:cs typeface="Arial" panose="020B0604020202020204" pitchFamily="34" charset="0"/>
              </a:rPr>
              <a:t>EPX-100</a:t>
            </a:r>
          </a:p>
        </p:txBody>
      </p:sp>
      <p:sp>
        <p:nvSpPr>
          <p:cNvPr id="8" name="Pentagon 7"/>
          <p:cNvSpPr/>
          <p:nvPr/>
        </p:nvSpPr>
        <p:spPr>
          <a:xfrm>
            <a:off x="6247340" y="2493644"/>
            <a:ext cx="1051560" cy="453053"/>
          </a:xfrm>
          <a:prstGeom prst="homePlate">
            <a:avLst/>
          </a:prstGeom>
          <a:solidFill>
            <a:srgbClr val="EAEFF7"/>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2" name="TextBox 51">
            <a:extLst>
              <a:ext uri="{FF2B5EF4-FFF2-40B4-BE49-F238E27FC236}">
                <a16:creationId xmlns:a16="http://schemas.microsoft.com/office/drawing/2014/main" id="{832466AD-E3D6-472C-ABA6-6A820B92D869}"/>
              </a:ext>
            </a:extLst>
          </p:cNvPr>
          <p:cNvSpPr txBox="1"/>
          <p:nvPr/>
        </p:nvSpPr>
        <p:spPr>
          <a:xfrm>
            <a:off x="6493940" y="2550111"/>
            <a:ext cx="505879" cy="324879"/>
          </a:xfrm>
          <a:prstGeom prst="rect">
            <a:avLst/>
          </a:prstGeom>
          <a:noFill/>
        </p:spPr>
        <p:txBody>
          <a:bodyPr wrap="square" rtlCol="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cs typeface="Arial" panose="020B0604020202020204" pitchFamily="34" charset="0"/>
              </a:rPr>
              <a:t>39%</a:t>
            </a:r>
          </a:p>
        </p:txBody>
      </p:sp>
      <p:sp>
        <p:nvSpPr>
          <p:cNvPr id="53" name="TextBox 52">
            <a:extLst>
              <a:ext uri="{FF2B5EF4-FFF2-40B4-BE49-F238E27FC236}">
                <a16:creationId xmlns:a16="http://schemas.microsoft.com/office/drawing/2014/main" id="{832466AD-E3D6-472C-ABA6-6A820B92D869}"/>
              </a:ext>
            </a:extLst>
          </p:cNvPr>
          <p:cNvSpPr txBox="1"/>
          <p:nvPr/>
        </p:nvSpPr>
        <p:spPr>
          <a:xfrm>
            <a:off x="7559408" y="3230983"/>
            <a:ext cx="896196" cy="357367"/>
          </a:xfrm>
          <a:prstGeom prst="rect">
            <a:avLst/>
          </a:prstGeom>
          <a:noFill/>
        </p:spPr>
        <p:txBody>
          <a:bodyPr wrap="square" rtlCol="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cs typeface="Arial" panose="020B0604020202020204" pitchFamily="34" charset="0"/>
              </a:rPr>
              <a:t>42 – 75%</a:t>
            </a:r>
          </a:p>
        </p:txBody>
      </p:sp>
      <p:sp>
        <p:nvSpPr>
          <p:cNvPr id="55" name="Pentagon 54"/>
          <p:cNvSpPr/>
          <p:nvPr/>
        </p:nvSpPr>
        <p:spPr>
          <a:xfrm>
            <a:off x="6247338" y="3843394"/>
            <a:ext cx="2387459" cy="453053"/>
          </a:xfrm>
          <a:prstGeom prst="homePlate">
            <a:avLst/>
          </a:prstGeom>
          <a:solidFill>
            <a:srgbClr val="6087CE"/>
          </a:solidFill>
          <a:ln w="190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0" name="Pentagon 49"/>
          <p:cNvSpPr/>
          <p:nvPr/>
        </p:nvSpPr>
        <p:spPr>
          <a:xfrm>
            <a:off x="6247339" y="3177578"/>
            <a:ext cx="1312069" cy="453053"/>
          </a:xfrm>
          <a:prstGeom prst="homePlate">
            <a:avLst/>
          </a:prstGeom>
          <a:solidFill>
            <a:srgbClr val="EAEFF7"/>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4" name="Content Placeholder 2">
            <a:extLst>
              <a:ext uri="{FF2B5EF4-FFF2-40B4-BE49-F238E27FC236}">
                <a16:creationId xmlns:a16="http://schemas.microsoft.com/office/drawing/2014/main" id="{8E813D6B-ECBA-E043-9CA7-21BA8B732ADE}"/>
              </a:ext>
            </a:extLst>
          </p:cNvPr>
          <p:cNvSpPr txBox="1">
            <a:spLocks/>
          </p:cNvSpPr>
          <p:nvPr/>
        </p:nvSpPr>
        <p:spPr>
          <a:xfrm>
            <a:off x="406944" y="4584543"/>
            <a:ext cx="11578722" cy="2070375"/>
          </a:xfrm>
          <a:prstGeom prst="rect">
            <a:avLst/>
          </a:prstGeom>
        </p:spPr>
        <p:txBody>
          <a:bodyPr vert="horz" wrap="square" lIns="91440" tIns="45720" rIns="91440" bIns="45720" rtlCol="0" anchor="t" anchorCtr="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Clr>
                <a:schemeClr val="tx1"/>
              </a:buClr>
              <a:defRPr/>
            </a:pPr>
            <a:r>
              <a:rPr lang="en-US" sz="1400" b="1" dirty="0" err="1"/>
              <a:t>Epidiolex</a:t>
            </a:r>
            <a:r>
              <a:rPr lang="en-US" sz="1400" b="1" dirty="0"/>
              <a:t>® was the first DS drug approved by the FDA in 2018 with moderate safety and efficacy</a:t>
            </a:r>
          </a:p>
          <a:p>
            <a:pPr>
              <a:lnSpc>
                <a:spcPct val="150000"/>
              </a:lnSpc>
              <a:buClr>
                <a:schemeClr val="tx1"/>
              </a:buClr>
              <a:defRPr/>
            </a:pPr>
            <a:r>
              <a:rPr lang="en-US" sz="1400" b="1" dirty="0" err="1">
                <a:solidFill>
                  <a:srgbClr val="000000"/>
                </a:solidFill>
              </a:rPr>
              <a:t>Fintepla</a:t>
            </a:r>
            <a:r>
              <a:rPr lang="en-US" sz="1400" b="1" dirty="0">
                <a:solidFill>
                  <a:srgbClr val="000000"/>
                </a:solidFill>
              </a:rPr>
              <a:t>® received FDA approval on June 25, 2020 for DS; labeling includes a boxed warning stating that the drug is associated with valvular heart disease (VHD) and pulmonary arterial hypertension (PAH)</a:t>
            </a:r>
          </a:p>
          <a:p>
            <a:pPr lvl="1">
              <a:lnSpc>
                <a:spcPct val="150000"/>
              </a:lnSpc>
              <a:buClr>
                <a:schemeClr val="tx1"/>
              </a:buClr>
              <a:buFont typeface="System Font Regular"/>
              <a:buChar char="✓"/>
              <a:defRPr/>
            </a:pPr>
            <a:r>
              <a:rPr lang="en-US" sz="1200" dirty="0">
                <a:solidFill>
                  <a:srgbClr val="000000"/>
                </a:solidFill>
              </a:rPr>
              <a:t>As result of these safety concerns, </a:t>
            </a:r>
            <a:r>
              <a:rPr lang="en-US" sz="1200" dirty="0" err="1">
                <a:solidFill>
                  <a:srgbClr val="000000"/>
                </a:solidFill>
              </a:rPr>
              <a:t>Fintepla</a:t>
            </a:r>
            <a:r>
              <a:rPr lang="en-US" sz="1200" dirty="0">
                <a:solidFill>
                  <a:srgbClr val="000000"/>
                </a:solidFill>
              </a:rPr>
              <a:t> is available only through a restricted drug distribution program, under a risk evaluation and mitigation strategy (REMS)</a:t>
            </a:r>
            <a:endParaRPr lang="en-US" sz="1200" b="1" dirty="0">
              <a:solidFill>
                <a:srgbClr val="000000"/>
              </a:solidFill>
            </a:endParaRPr>
          </a:p>
          <a:p>
            <a:pPr>
              <a:lnSpc>
                <a:spcPct val="150000"/>
              </a:lnSpc>
              <a:buClr>
                <a:schemeClr val="tx1"/>
              </a:buClr>
              <a:defRPr/>
            </a:pPr>
            <a:r>
              <a:rPr lang="en-US" sz="1400" b="1" dirty="0"/>
              <a:t>EPX-100  has shown an excellent safety profile supported by both full IND enabling studies and phase 1 studies and known to be safe in its prior usage</a:t>
            </a:r>
          </a:p>
          <a:p>
            <a:pPr lvl="1">
              <a:lnSpc>
                <a:spcPct val="150000"/>
              </a:lnSpc>
              <a:buClr>
                <a:schemeClr val="tx1"/>
              </a:buClr>
              <a:buFont typeface="System Font Regular"/>
              <a:buChar char="✓"/>
              <a:defRPr/>
            </a:pPr>
            <a:r>
              <a:rPr lang="en-US" sz="1200" dirty="0"/>
              <a:t>Our scientific evidence along with human proof of efficacy with other compounds, namely EPX-200 and EPX-300, we expect to have highly positive results in phase 2 studies</a:t>
            </a:r>
          </a:p>
        </p:txBody>
      </p:sp>
    </p:spTree>
    <p:extLst>
      <p:ext uri="{BB962C8B-B14F-4D97-AF65-F5344CB8AC3E}">
        <p14:creationId xmlns:p14="http://schemas.microsoft.com/office/powerpoint/2010/main" val="16295261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485B5851-DDCE-4445-9E90-FA11E214BE00}"/>
              </a:ext>
            </a:extLst>
          </p:cNvPr>
          <p:cNvSpPr>
            <a:spLocks noGrp="1"/>
          </p:cNvSpPr>
          <p:nvPr>
            <p:ph type="sldNum" sz="quarter" idx="12"/>
          </p:nvPr>
        </p:nvSpPr>
        <p:spPr>
          <a:xfrm>
            <a:off x="8732363" y="6492878"/>
            <a:ext cx="2743200" cy="365125"/>
          </a:xfrm>
        </p:spPr>
        <p:txBody>
          <a:bodyPr/>
          <a:lstStyle/>
          <a:p>
            <a:pPr>
              <a:defRPr/>
            </a:pPr>
            <a:fld id="{0989F2BC-8596-456E-8FDE-C2EE8B5BC767}" type="slidenum">
              <a:rPr lang="en-US" b="1" i="1">
                <a:solidFill>
                  <a:prstClr val="black"/>
                </a:solidFill>
                <a:latin typeface="Calibri" panose="020F0502020204030204"/>
              </a:rPr>
              <a:pPr>
                <a:defRPr/>
              </a:pPr>
              <a:t>29</a:t>
            </a:fld>
            <a:endParaRPr lang="en-US" b="1" i="1" dirty="0">
              <a:solidFill>
                <a:prstClr val="black"/>
              </a:solidFill>
              <a:latin typeface="Calibri" panose="020F0502020204030204"/>
            </a:endParaRPr>
          </a:p>
        </p:txBody>
      </p:sp>
      <p:sp>
        <p:nvSpPr>
          <p:cNvPr id="21" name="Title 1">
            <a:extLst>
              <a:ext uri="{FF2B5EF4-FFF2-40B4-BE49-F238E27FC236}">
                <a16:creationId xmlns:a16="http://schemas.microsoft.com/office/drawing/2014/main" id="{F50390A9-001B-4F7D-8A01-56FA59BD9D4F}"/>
              </a:ext>
            </a:extLst>
          </p:cNvPr>
          <p:cNvSpPr txBox="1">
            <a:spLocks/>
          </p:cNvSpPr>
          <p:nvPr/>
        </p:nvSpPr>
        <p:spPr>
          <a:xfrm>
            <a:off x="0" y="122681"/>
            <a:ext cx="11353800" cy="1005063"/>
          </a:xfrm>
          <a:prstGeom prst="rect">
            <a:avLst/>
          </a:prstGeom>
          <a:noFill/>
          <a:ln>
            <a:noFill/>
          </a:ln>
        </p:spPr>
        <p:txBody>
          <a:bodyPr vert="horz" lIns="288000" tIns="0" rIns="91440" bIns="0" rtlCol="0" anchor="ctr" anchorCtr="0">
            <a:noAutofit/>
          </a:bodyPr>
          <a:lstStyle>
            <a:lvl1pPr defTabSz="914377">
              <a:lnSpc>
                <a:spcPct val="90000"/>
              </a:lnSpc>
              <a:spcBef>
                <a:spcPct val="0"/>
              </a:spcBef>
              <a:buNone/>
              <a:defRPr sz="3600" b="1">
                <a:ea typeface="+mj-ea"/>
                <a:cs typeface="+mj-cs"/>
              </a:defRPr>
            </a:lvl1pPr>
          </a:lstStyle>
          <a:p>
            <a:r>
              <a:rPr lang="en-US" dirty="0" err="1">
                <a:solidFill>
                  <a:schemeClr val="bg1"/>
                </a:solidFill>
              </a:rPr>
              <a:t>Epygenix</a:t>
            </a:r>
            <a:r>
              <a:rPr lang="en-US" dirty="0">
                <a:solidFill>
                  <a:schemeClr val="bg1"/>
                </a:solidFill>
              </a:rPr>
              <a:t> Therapeutics </a:t>
            </a:r>
          </a:p>
        </p:txBody>
      </p:sp>
      <p:sp>
        <p:nvSpPr>
          <p:cNvPr id="26" name="TextBox 25">
            <a:extLst>
              <a:ext uri="{FF2B5EF4-FFF2-40B4-BE49-F238E27FC236}">
                <a16:creationId xmlns:a16="http://schemas.microsoft.com/office/drawing/2014/main" id="{9B833F2B-4A9D-A94C-98EB-741A0A024A3C}"/>
              </a:ext>
            </a:extLst>
          </p:cNvPr>
          <p:cNvSpPr txBox="1"/>
          <p:nvPr/>
        </p:nvSpPr>
        <p:spPr>
          <a:xfrm>
            <a:off x="2245245" y="3288324"/>
            <a:ext cx="5625353" cy="1631216"/>
          </a:xfrm>
          <a:prstGeom prst="rect">
            <a:avLst/>
          </a:prstGeom>
          <a:noFill/>
        </p:spPr>
        <p:txBody>
          <a:bodyPr wrap="square" rtlCol="0">
            <a:spAutoFit/>
          </a:bodyPr>
          <a:lstStyle/>
          <a:p>
            <a:r>
              <a:rPr lang="en-US" sz="4400" b="1" dirty="0"/>
              <a:t>Questions and Answers</a:t>
            </a:r>
          </a:p>
          <a:p>
            <a:endParaRPr lang="en-US" sz="2800" b="1" dirty="0"/>
          </a:p>
          <a:p>
            <a:endParaRPr lang="en-US" sz="2800" b="1" dirty="0"/>
          </a:p>
        </p:txBody>
      </p:sp>
      <p:pic>
        <p:nvPicPr>
          <p:cNvPr id="27" name="Picture 26">
            <a:extLst>
              <a:ext uri="{FF2B5EF4-FFF2-40B4-BE49-F238E27FC236}">
                <a16:creationId xmlns:a16="http://schemas.microsoft.com/office/drawing/2014/main" id="{71F19373-0BFC-C942-8F67-38347842E70E}"/>
              </a:ext>
            </a:extLst>
          </p:cNvPr>
          <p:cNvPicPr>
            <a:picLocks noChangeAspect="1"/>
          </p:cNvPicPr>
          <p:nvPr/>
        </p:nvPicPr>
        <p:blipFill>
          <a:blip r:embed="rId2"/>
          <a:stretch>
            <a:fillRect/>
          </a:stretch>
        </p:blipFill>
        <p:spPr>
          <a:xfrm>
            <a:off x="8892337" y="1938500"/>
            <a:ext cx="2461463" cy="3869127"/>
          </a:xfrm>
          <a:prstGeom prst="rect">
            <a:avLst/>
          </a:prstGeom>
        </p:spPr>
      </p:pic>
    </p:spTree>
    <p:extLst>
      <p:ext uri="{BB962C8B-B14F-4D97-AF65-F5344CB8AC3E}">
        <p14:creationId xmlns:p14="http://schemas.microsoft.com/office/powerpoint/2010/main" val="768484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AA4929-B5FB-4F00-8FE8-D9CF0A7BB926}"/>
              </a:ext>
            </a:extLst>
          </p:cNvPr>
          <p:cNvSpPr>
            <a:spLocks noGrp="1"/>
          </p:cNvSpPr>
          <p:nvPr>
            <p:ph type="ctrTitle"/>
          </p:nvPr>
        </p:nvSpPr>
        <p:spPr/>
        <p:txBody>
          <a:bodyPr/>
          <a:lstStyle/>
          <a:p>
            <a:r>
              <a:rPr lang="en-US" dirty="0">
                <a:solidFill>
                  <a:schemeClr val="tx1"/>
                </a:solidFill>
              </a:rPr>
              <a:t>Company Overview</a:t>
            </a:r>
          </a:p>
        </p:txBody>
      </p:sp>
      <p:sp>
        <p:nvSpPr>
          <p:cNvPr id="4" name="TextBox 3">
            <a:extLst>
              <a:ext uri="{FF2B5EF4-FFF2-40B4-BE49-F238E27FC236}">
                <a16:creationId xmlns:a16="http://schemas.microsoft.com/office/drawing/2014/main" id="{A35EB780-BD39-B74A-9D4F-DC0139091AB3}"/>
              </a:ext>
            </a:extLst>
          </p:cNvPr>
          <p:cNvSpPr txBox="1"/>
          <p:nvPr/>
        </p:nvSpPr>
        <p:spPr>
          <a:xfrm>
            <a:off x="6011917" y="3958193"/>
            <a:ext cx="5034455" cy="1200329"/>
          </a:xfrm>
          <a:prstGeom prst="rect">
            <a:avLst/>
          </a:prstGeom>
          <a:noFill/>
        </p:spPr>
        <p:txBody>
          <a:bodyPr wrap="square" rtlCol="0">
            <a:spAutoFit/>
          </a:bodyPr>
          <a:lstStyle/>
          <a:p>
            <a:r>
              <a:rPr lang="en-US" b="1" dirty="0"/>
              <a:t>Hahn-Jun Lee, M.Sc., Ph.D.</a:t>
            </a:r>
          </a:p>
          <a:p>
            <a:r>
              <a:rPr lang="en-US" b="1" dirty="0"/>
              <a:t>President &amp; CEO</a:t>
            </a:r>
          </a:p>
          <a:p>
            <a:endParaRPr lang="en-US" b="1" dirty="0"/>
          </a:p>
          <a:p>
            <a:r>
              <a:rPr lang="en-US" b="1" dirty="0" err="1"/>
              <a:t>Epygenix</a:t>
            </a:r>
            <a:r>
              <a:rPr lang="en-US" b="1" dirty="0"/>
              <a:t> Therapeutics, Inc.</a:t>
            </a:r>
          </a:p>
        </p:txBody>
      </p:sp>
    </p:spTree>
    <p:extLst>
      <p:ext uri="{BB962C8B-B14F-4D97-AF65-F5344CB8AC3E}">
        <p14:creationId xmlns:p14="http://schemas.microsoft.com/office/powerpoint/2010/main" val="1045190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485B5851-DDCE-4445-9E90-FA11E214BE00}"/>
              </a:ext>
            </a:extLst>
          </p:cNvPr>
          <p:cNvSpPr>
            <a:spLocks noGrp="1"/>
          </p:cNvSpPr>
          <p:nvPr>
            <p:ph type="sldNum" sz="quarter" idx="12"/>
          </p:nvPr>
        </p:nvSpPr>
        <p:spPr>
          <a:xfrm>
            <a:off x="8732363" y="6492878"/>
            <a:ext cx="2743200" cy="365125"/>
          </a:xfrm>
        </p:spPr>
        <p:txBody>
          <a:bodyPr/>
          <a:lstStyle/>
          <a:p>
            <a:pPr>
              <a:defRPr/>
            </a:pPr>
            <a:fld id="{0989F2BC-8596-456E-8FDE-C2EE8B5BC767}" type="slidenum">
              <a:rPr lang="en-US" b="1" i="1">
                <a:solidFill>
                  <a:prstClr val="black"/>
                </a:solidFill>
              </a:rPr>
              <a:pPr>
                <a:defRPr/>
              </a:pPr>
              <a:t>4</a:t>
            </a:fld>
            <a:endParaRPr lang="en-US" b="1" i="1" dirty="0">
              <a:solidFill>
                <a:prstClr val="black"/>
              </a:solidFill>
            </a:endParaRPr>
          </a:p>
        </p:txBody>
      </p:sp>
      <p:sp>
        <p:nvSpPr>
          <p:cNvPr id="65" name="Title 1">
            <a:extLst>
              <a:ext uri="{FF2B5EF4-FFF2-40B4-BE49-F238E27FC236}">
                <a16:creationId xmlns:a16="http://schemas.microsoft.com/office/drawing/2014/main" id="{F50390A9-001B-4F7D-8A01-56FA59BD9D4F}"/>
              </a:ext>
            </a:extLst>
          </p:cNvPr>
          <p:cNvSpPr>
            <a:spLocks noGrp="1"/>
          </p:cNvSpPr>
          <p:nvPr>
            <p:ph type="title"/>
          </p:nvPr>
        </p:nvSpPr>
        <p:spPr>
          <a:xfrm>
            <a:off x="0" y="122681"/>
            <a:ext cx="11353800" cy="1005063"/>
          </a:xfrm>
          <a:noFill/>
          <a:ln>
            <a:noFill/>
          </a:ln>
        </p:spPr>
        <p:txBody>
          <a:bodyPr vert="horz" lIns="288000" tIns="0" rIns="91440" bIns="0" rtlCol="0" anchor="ctr" anchorCtr="0">
            <a:noAutofit/>
          </a:bodyPr>
          <a:lstStyle/>
          <a:p>
            <a:r>
              <a:rPr lang="en-US" sz="3600" b="1" dirty="0">
                <a:solidFill>
                  <a:schemeClr val="bg1"/>
                </a:solidFill>
                <a:latin typeface="+mn-lt"/>
              </a:rPr>
              <a:t>Highlights</a:t>
            </a:r>
          </a:p>
        </p:txBody>
      </p:sp>
      <p:sp>
        <p:nvSpPr>
          <p:cNvPr id="8" name="TextBox 7">
            <a:extLst>
              <a:ext uri="{FF2B5EF4-FFF2-40B4-BE49-F238E27FC236}">
                <a16:creationId xmlns:a16="http://schemas.microsoft.com/office/drawing/2014/main" id="{B41BEFA4-0913-344C-B2E9-598216669A81}"/>
              </a:ext>
            </a:extLst>
          </p:cNvPr>
          <p:cNvSpPr txBox="1"/>
          <p:nvPr/>
        </p:nvSpPr>
        <p:spPr>
          <a:xfrm>
            <a:off x="2620868" y="1466238"/>
            <a:ext cx="9392809" cy="1084912"/>
          </a:xfrm>
          <a:prstGeom prst="rect">
            <a:avLst/>
          </a:prstGeom>
          <a:noFill/>
        </p:spPr>
        <p:txBody>
          <a:bodyPr wrap="square" rtlCol="0">
            <a:spAutoFit/>
          </a:bodyPr>
          <a:lstStyle/>
          <a:p>
            <a:pPr>
              <a:spcBef>
                <a:spcPts val="200"/>
              </a:spcBef>
              <a:spcAft>
                <a:spcPts val="300"/>
              </a:spcAft>
              <a:defRPr/>
            </a:pPr>
            <a:r>
              <a:rPr lang="en-US" sz="1600" b="1" dirty="0">
                <a:latin typeface="Arial" panose="020B0604020202020204" pitchFamily="34" charset="0"/>
                <a:cs typeface="Arial" panose="020B0604020202020204" pitchFamily="34" charset="0"/>
              </a:rPr>
              <a:t>THE COMPANY</a:t>
            </a:r>
          </a:p>
          <a:p>
            <a:pPr marL="171446" indent="-171446">
              <a:spcBef>
                <a:spcPts val="200"/>
              </a:spcBef>
              <a:spcAft>
                <a:spcPts val="300"/>
              </a:spcAft>
              <a:buFont typeface="Arial" panose="020B0604020202020204" pitchFamily="34" charset="0"/>
              <a:buChar char="•"/>
              <a:defRPr/>
            </a:pPr>
            <a:r>
              <a:rPr lang="en-US" sz="1200" dirty="0">
                <a:latin typeface="Arial" panose="020B0604020202020204" pitchFamily="34" charset="0"/>
                <a:cs typeface="Arial" panose="020B0604020202020204" pitchFamily="34" charset="0"/>
              </a:rPr>
              <a:t>Privately held US-based biotech headquartered in New Jersey</a:t>
            </a:r>
          </a:p>
          <a:p>
            <a:pPr marL="171446" indent="-171446">
              <a:spcBef>
                <a:spcPts val="200"/>
              </a:spcBef>
              <a:spcAft>
                <a:spcPts val="300"/>
              </a:spcAft>
              <a:buFont typeface="Arial" panose="020B0604020202020204" pitchFamily="34" charset="0"/>
              <a:buChar char="•"/>
              <a:defRPr/>
            </a:pPr>
            <a:r>
              <a:rPr lang="en-US" sz="1200" dirty="0">
                <a:latin typeface="Arial" panose="020B0604020202020204" pitchFamily="34" charset="0"/>
                <a:cs typeface="Arial" panose="020B0604020202020204" pitchFamily="34" charset="0"/>
              </a:rPr>
              <a:t>Developing drugs for pediatric genetic epilepsies </a:t>
            </a:r>
          </a:p>
          <a:p>
            <a:pPr marL="171446" indent="-171446">
              <a:spcBef>
                <a:spcPts val="200"/>
              </a:spcBef>
              <a:spcAft>
                <a:spcPts val="300"/>
              </a:spcAft>
              <a:buFont typeface="Arial" panose="020B0604020202020204" pitchFamily="34" charset="0"/>
              <a:buChar char="•"/>
              <a:defRPr/>
            </a:pPr>
            <a:r>
              <a:rPr lang="en-US" sz="1200" dirty="0">
                <a:latin typeface="Arial" panose="020B0604020202020204" pitchFamily="34" charset="0"/>
                <a:cs typeface="Arial" panose="020B0604020202020204" pitchFamily="34" charset="0"/>
              </a:rPr>
              <a:t>Pipeline is based on scientific outcomes from Professor Scott C. </a:t>
            </a:r>
            <a:r>
              <a:rPr lang="en-US" sz="1200" dirty="0" err="1">
                <a:latin typeface="Arial" panose="020B0604020202020204" pitchFamily="34" charset="0"/>
                <a:cs typeface="Arial" panose="020B0604020202020204" pitchFamily="34" charset="0"/>
              </a:rPr>
              <a:t>Baraban’s</a:t>
            </a:r>
            <a:r>
              <a:rPr lang="en-US" sz="1200" dirty="0">
                <a:latin typeface="Arial" panose="020B0604020202020204" pitchFamily="34" charset="0"/>
                <a:cs typeface="Arial" panose="020B0604020202020204" pitchFamily="34" charset="0"/>
              </a:rPr>
              <a:t> lab at UCSF</a:t>
            </a:r>
          </a:p>
        </p:txBody>
      </p:sp>
      <p:sp>
        <p:nvSpPr>
          <p:cNvPr id="9" name="TextBox 8">
            <a:extLst>
              <a:ext uri="{FF2B5EF4-FFF2-40B4-BE49-F238E27FC236}">
                <a16:creationId xmlns:a16="http://schemas.microsoft.com/office/drawing/2014/main" id="{19E57EB2-733F-BA4A-8EA0-EB1E3A020286}"/>
              </a:ext>
            </a:extLst>
          </p:cNvPr>
          <p:cNvSpPr txBox="1"/>
          <p:nvPr/>
        </p:nvSpPr>
        <p:spPr>
          <a:xfrm>
            <a:off x="2668369" y="3116218"/>
            <a:ext cx="9218832" cy="1831271"/>
          </a:xfrm>
          <a:prstGeom prst="rect">
            <a:avLst/>
          </a:prstGeom>
          <a:noFill/>
        </p:spPr>
        <p:txBody>
          <a:bodyPr wrap="square" rtlCol="0">
            <a:spAutoFit/>
          </a:bodyPr>
          <a:lstStyle/>
          <a:p>
            <a:pPr>
              <a:spcBef>
                <a:spcPts val="200"/>
              </a:spcBef>
              <a:spcAft>
                <a:spcPts val="300"/>
              </a:spcAft>
              <a:defRPr/>
            </a:pPr>
            <a:r>
              <a:rPr lang="en-US" sz="1600" b="1" dirty="0">
                <a:latin typeface="Arial" panose="020B0604020202020204" pitchFamily="34" charset="0"/>
                <a:cs typeface="Arial" panose="020B0604020202020204" pitchFamily="34" charset="0"/>
              </a:rPr>
              <a:t>DE-RISKED ASSET PORTFOLIO BY DRUG REPURPOSING</a:t>
            </a:r>
          </a:p>
          <a:p>
            <a:pPr marL="171446" indent="-171446">
              <a:spcBef>
                <a:spcPts val="200"/>
              </a:spcBef>
              <a:spcAft>
                <a:spcPts val="300"/>
              </a:spcAft>
              <a:buFont typeface="Arial" panose="020B0604020202020204" pitchFamily="34" charset="0"/>
              <a:buChar char="•"/>
              <a:defRPr/>
            </a:pPr>
            <a:r>
              <a:rPr lang="en-US" sz="1200" dirty="0">
                <a:latin typeface="Arial" panose="020B0604020202020204" pitchFamily="34" charset="0"/>
                <a:cs typeface="Arial" panose="020B0604020202020204" pitchFamily="34" charset="0"/>
              </a:rPr>
              <a:t>Three (3) clinical stage assets for </a:t>
            </a:r>
            <a:r>
              <a:rPr lang="en-US" sz="1200" dirty="0" err="1">
                <a:latin typeface="Arial" panose="020B0604020202020204" pitchFamily="34" charset="0"/>
                <a:cs typeface="Arial" panose="020B0604020202020204" pitchFamily="34" charset="0"/>
              </a:rPr>
              <a:t>Dravet</a:t>
            </a:r>
            <a:r>
              <a:rPr lang="en-US" sz="1200" dirty="0">
                <a:latin typeface="Arial" panose="020B0604020202020204" pitchFamily="34" charset="0"/>
                <a:cs typeface="Arial" panose="020B0604020202020204" pitchFamily="34" charset="0"/>
              </a:rPr>
              <a:t> Syndrome (DS) and Lennox </a:t>
            </a:r>
            <a:r>
              <a:rPr lang="en-US" sz="1200" dirty="0" err="1">
                <a:latin typeface="Arial" panose="020B0604020202020204" pitchFamily="34" charset="0"/>
                <a:cs typeface="Arial" panose="020B0604020202020204" pitchFamily="34" charset="0"/>
              </a:rPr>
              <a:t>Gastaut</a:t>
            </a:r>
            <a:r>
              <a:rPr lang="en-US" sz="1200" dirty="0">
                <a:latin typeface="Arial" panose="020B0604020202020204" pitchFamily="34" charset="0"/>
                <a:cs typeface="Arial" panose="020B0604020202020204" pitchFamily="34" charset="0"/>
              </a:rPr>
              <a:t> Syndrome (LGS)</a:t>
            </a:r>
          </a:p>
          <a:p>
            <a:pPr marL="171446" indent="-171446">
              <a:spcBef>
                <a:spcPts val="200"/>
              </a:spcBef>
              <a:spcAft>
                <a:spcPts val="300"/>
              </a:spcAft>
              <a:buFont typeface="Arial" panose="020B0604020202020204" pitchFamily="34" charset="0"/>
              <a:buChar char="•"/>
              <a:defRPr/>
            </a:pPr>
            <a:r>
              <a:rPr lang="en-US" sz="1200" dirty="0">
                <a:latin typeface="Arial" panose="020B0604020202020204" pitchFamily="34" charset="0"/>
                <a:cs typeface="Arial" panose="020B0604020202020204" pitchFamily="34" charset="0"/>
              </a:rPr>
              <a:t>Critical catalyst – EPX-100 top line Phase II data expected in Q4 2020 in </a:t>
            </a:r>
            <a:r>
              <a:rPr lang="en-US" sz="1200" dirty="0" err="1">
                <a:latin typeface="Arial" panose="020B0604020202020204" pitchFamily="34" charset="0"/>
                <a:cs typeface="Arial" panose="020B0604020202020204" pitchFamily="34" charset="0"/>
              </a:rPr>
              <a:t>Dravet</a:t>
            </a:r>
            <a:r>
              <a:rPr lang="en-US" sz="1200" dirty="0">
                <a:latin typeface="Arial" panose="020B0604020202020204" pitchFamily="34" charset="0"/>
                <a:cs typeface="Arial" panose="020B0604020202020204" pitchFamily="34" charset="0"/>
              </a:rPr>
              <a:t> Syndrome</a:t>
            </a:r>
          </a:p>
          <a:p>
            <a:pPr marL="171446" indent="-171446">
              <a:spcBef>
                <a:spcPts val="200"/>
              </a:spcBef>
              <a:spcAft>
                <a:spcPts val="300"/>
              </a:spcAft>
              <a:buFont typeface="Arial" panose="020B0604020202020204" pitchFamily="34" charset="0"/>
              <a:buChar char="•"/>
              <a:defRPr/>
            </a:pPr>
            <a:r>
              <a:rPr lang="en-US" sz="1200" dirty="0">
                <a:latin typeface="Arial" panose="020B0604020202020204" pitchFamily="34" charset="0"/>
                <a:cs typeface="Arial" panose="020B0604020202020204" pitchFamily="34" charset="0"/>
              </a:rPr>
              <a:t>High level of confidence for positive data readout expected in H2 2020</a:t>
            </a:r>
          </a:p>
          <a:p>
            <a:pPr marL="628639" lvl="1" indent="-171450">
              <a:spcBef>
                <a:spcPts val="200"/>
              </a:spcBef>
              <a:spcAft>
                <a:spcPts val="300"/>
              </a:spcAft>
              <a:buFont typeface="Wingdings" pitchFamily="2" charset="2"/>
              <a:buChar char="ü"/>
              <a:defRPr/>
            </a:pPr>
            <a:r>
              <a:rPr lang="en-US" sz="1200" dirty="0">
                <a:latin typeface="Arial" panose="020B0604020202020204" pitchFamily="34" charset="0"/>
                <a:cs typeface="Arial" panose="020B0604020202020204" pitchFamily="34" charset="0"/>
              </a:rPr>
              <a:t>Predictive accuracy of zebrafish screening system is higher than rodent models</a:t>
            </a:r>
          </a:p>
          <a:p>
            <a:pPr marL="628639" lvl="1" indent="-171450">
              <a:spcBef>
                <a:spcPts val="200"/>
              </a:spcBef>
              <a:spcAft>
                <a:spcPts val="300"/>
              </a:spcAft>
              <a:buFont typeface="Wingdings" pitchFamily="2" charset="2"/>
              <a:buChar char="ü"/>
              <a:defRPr/>
            </a:pPr>
            <a:r>
              <a:rPr lang="en-US" sz="1200" dirty="0">
                <a:latin typeface="Arial" panose="020B0604020202020204" pitchFamily="34" charset="0"/>
                <a:cs typeface="Arial" panose="020B0604020202020204" pitchFamily="34" charset="0"/>
              </a:rPr>
              <a:t>Both EPX-200 and -300 identified with zebrafish screening system, already confirmed the clinical efficacy in DS patients</a:t>
            </a:r>
          </a:p>
          <a:p>
            <a:pPr marL="628639" lvl="1" indent="-171450">
              <a:spcBef>
                <a:spcPts val="200"/>
              </a:spcBef>
              <a:spcAft>
                <a:spcPts val="300"/>
              </a:spcAft>
              <a:buFont typeface="Wingdings" pitchFamily="2" charset="2"/>
              <a:buChar char="ü"/>
              <a:defRPr/>
            </a:pPr>
            <a:r>
              <a:rPr lang="en-US" sz="1200" dirty="0">
                <a:latin typeface="Arial" panose="020B0604020202020204" pitchFamily="34" charset="0"/>
                <a:cs typeface="Arial" panose="020B0604020202020204" pitchFamily="34" charset="0"/>
              </a:rPr>
              <a:t>EPX-100 Phase I data confirmed a clean safety profile</a:t>
            </a:r>
          </a:p>
        </p:txBody>
      </p:sp>
      <p:sp>
        <p:nvSpPr>
          <p:cNvPr id="10" name="TextBox 9">
            <a:extLst>
              <a:ext uri="{FF2B5EF4-FFF2-40B4-BE49-F238E27FC236}">
                <a16:creationId xmlns:a16="http://schemas.microsoft.com/office/drawing/2014/main" id="{FE60D459-769B-3C49-8237-3079F60F8EE1}"/>
              </a:ext>
            </a:extLst>
          </p:cNvPr>
          <p:cNvSpPr txBox="1"/>
          <p:nvPr/>
        </p:nvSpPr>
        <p:spPr>
          <a:xfrm>
            <a:off x="2702667" y="5227550"/>
            <a:ext cx="7824141" cy="1084912"/>
          </a:xfrm>
          <a:prstGeom prst="rect">
            <a:avLst/>
          </a:prstGeom>
          <a:noFill/>
        </p:spPr>
        <p:txBody>
          <a:bodyPr wrap="square" rtlCol="0">
            <a:spAutoFit/>
          </a:bodyPr>
          <a:lstStyle/>
          <a:p>
            <a:pPr>
              <a:spcBef>
                <a:spcPts val="200"/>
              </a:spcBef>
              <a:spcAft>
                <a:spcPts val="300"/>
              </a:spcAft>
              <a:defRPr/>
            </a:pPr>
            <a:r>
              <a:rPr lang="en-US" sz="1600" b="1" dirty="0">
                <a:latin typeface="Arial" panose="020B0604020202020204" pitchFamily="34" charset="0"/>
                <a:cs typeface="Arial" panose="020B0604020202020204" pitchFamily="34" charset="0"/>
              </a:rPr>
              <a:t>OPPORTUNITY</a:t>
            </a:r>
          </a:p>
          <a:p>
            <a:pPr marL="171446" indent="-171446">
              <a:spcBef>
                <a:spcPts val="200"/>
              </a:spcBef>
              <a:spcAft>
                <a:spcPts val="300"/>
              </a:spcAft>
              <a:buFont typeface="Arial" panose="020B0604020202020204" pitchFamily="34" charset="0"/>
              <a:buChar char="•"/>
              <a:defRPr/>
            </a:pPr>
            <a:r>
              <a:rPr lang="en-US" sz="1200" dirty="0">
                <a:latin typeface="Arial" panose="020B0604020202020204" pitchFamily="34" charset="0"/>
                <a:cs typeface="Arial" panose="020B0604020202020204" pitchFamily="34" charset="0"/>
              </a:rPr>
              <a:t>Significantly growing market</a:t>
            </a:r>
          </a:p>
          <a:p>
            <a:pPr marL="171446" indent="-171446">
              <a:spcBef>
                <a:spcPts val="200"/>
              </a:spcBef>
              <a:spcAft>
                <a:spcPts val="300"/>
              </a:spcAft>
              <a:buFont typeface="Arial" panose="020B0604020202020204" pitchFamily="34" charset="0"/>
              <a:buChar char="•"/>
              <a:defRPr/>
            </a:pPr>
            <a:r>
              <a:rPr lang="en-US" sz="1200" dirty="0">
                <a:latin typeface="Arial" panose="020B0604020202020204" pitchFamily="34" charset="0"/>
                <a:cs typeface="Arial" panose="020B0604020202020204" pitchFamily="34" charset="0"/>
              </a:rPr>
              <a:t>More favorable treatment  option with better safety and efficacy are continuously needed </a:t>
            </a:r>
          </a:p>
          <a:p>
            <a:pPr>
              <a:spcBef>
                <a:spcPts val="200"/>
              </a:spcBef>
              <a:spcAft>
                <a:spcPts val="300"/>
              </a:spcAft>
              <a:defRPr/>
            </a:pPr>
            <a:endParaRPr lang="en-US" sz="1200" dirty="0">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AA0F8C7F-A02B-C34C-A4DB-187379C72EC6}"/>
              </a:ext>
            </a:extLst>
          </p:cNvPr>
          <p:cNvGrpSpPr/>
          <p:nvPr/>
        </p:nvGrpSpPr>
        <p:grpSpPr>
          <a:xfrm>
            <a:off x="727935" y="1481817"/>
            <a:ext cx="1569451" cy="1005062"/>
            <a:chOff x="626993" y="1590076"/>
            <a:chExt cx="896046" cy="612648"/>
          </a:xfrm>
        </p:grpSpPr>
        <p:sp>
          <p:nvSpPr>
            <p:cNvPr id="12" name="Flowchart: Alternate Process 51">
              <a:extLst>
                <a:ext uri="{FF2B5EF4-FFF2-40B4-BE49-F238E27FC236}">
                  <a16:creationId xmlns:a16="http://schemas.microsoft.com/office/drawing/2014/main" id="{BA1DDFA9-478D-9A45-B889-AA30934957F7}"/>
                </a:ext>
              </a:extLst>
            </p:cNvPr>
            <p:cNvSpPr/>
            <p:nvPr/>
          </p:nvSpPr>
          <p:spPr bwMode="auto">
            <a:xfrm>
              <a:off x="626993" y="1591856"/>
              <a:ext cx="896046" cy="610868"/>
            </a:xfrm>
            <a:prstGeom prst="flowChartAlternateProcess">
              <a:avLst/>
            </a:prstGeom>
            <a:solidFill>
              <a:srgbClr val="375E94"/>
            </a:solidFill>
            <a:ln w="9525" cap="flat" cmpd="sng" algn="ctr">
              <a:solidFill>
                <a:srgbClr val="375E94"/>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Georgia" panose="02040502050405020303" pitchFamily="18" charset="0"/>
              </a:endParaRPr>
            </a:p>
          </p:txBody>
        </p:sp>
        <p:pic>
          <p:nvPicPr>
            <p:cNvPr id="13" name="Graphic 12" descr="Target Audience">
              <a:extLst>
                <a:ext uri="{FF2B5EF4-FFF2-40B4-BE49-F238E27FC236}">
                  <a16:creationId xmlns:a16="http://schemas.microsoft.com/office/drawing/2014/main" id="{D84484D4-EB69-3948-A179-A6C1D25982E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7739" y="1590076"/>
              <a:ext cx="612648" cy="612648"/>
            </a:xfrm>
            <a:prstGeom prst="rect">
              <a:avLst/>
            </a:prstGeom>
          </p:spPr>
        </p:pic>
      </p:grpSp>
      <p:grpSp>
        <p:nvGrpSpPr>
          <p:cNvPr id="14" name="Group 13">
            <a:extLst>
              <a:ext uri="{FF2B5EF4-FFF2-40B4-BE49-F238E27FC236}">
                <a16:creationId xmlns:a16="http://schemas.microsoft.com/office/drawing/2014/main" id="{D0899A1D-6586-944D-B4EE-660B90ADF4BA}"/>
              </a:ext>
            </a:extLst>
          </p:cNvPr>
          <p:cNvGrpSpPr/>
          <p:nvPr/>
        </p:nvGrpSpPr>
        <p:grpSpPr>
          <a:xfrm>
            <a:off x="727931" y="3199343"/>
            <a:ext cx="1569451" cy="1002142"/>
            <a:chOff x="626991" y="3560210"/>
            <a:chExt cx="896046" cy="610868"/>
          </a:xfrm>
        </p:grpSpPr>
        <p:sp>
          <p:nvSpPr>
            <p:cNvPr id="15" name="Flowchart: Alternate Process 53">
              <a:extLst>
                <a:ext uri="{FF2B5EF4-FFF2-40B4-BE49-F238E27FC236}">
                  <a16:creationId xmlns:a16="http://schemas.microsoft.com/office/drawing/2014/main" id="{1DFB6B8B-E43B-F241-AFD5-A986D4FFEF2D}"/>
                </a:ext>
              </a:extLst>
            </p:cNvPr>
            <p:cNvSpPr/>
            <p:nvPr/>
          </p:nvSpPr>
          <p:spPr bwMode="auto">
            <a:xfrm>
              <a:off x="626991" y="3560210"/>
              <a:ext cx="896046" cy="610868"/>
            </a:xfrm>
            <a:prstGeom prst="flowChartAlternateProcess">
              <a:avLst/>
            </a:prstGeom>
            <a:solidFill>
              <a:srgbClr val="375E94"/>
            </a:solidFill>
            <a:ln w="9525" cap="flat" cmpd="sng" algn="ctr">
              <a:solidFill>
                <a:srgbClr val="375E94"/>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Georgia" panose="02040502050405020303" pitchFamily="18" charset="0"/>
              </a:endParaRPr>
            </a:p>
          </p:txBody>
        </p:sp>
        <p:pic>
          <p:nvPicPr>
            <p:cNvPr id="16" name="Graphic 15">
              <a:extLst>
                <a:ext uri="{FF2B5EF4-FFF2-40B4-BE49-F238E27FC236}">
                  <a16:creationId xmlns:a16="http://schemas.microsoft.com/office/drawing/2014/main" id="{25139B9C-7659-9442-AE2C-24C16CB32F65}"/>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12850" y="3590096"/>
              <a:ext cx="524330" cy="559810"/>
            </a:xfrm>
            <a:prstGeom prst="rect">
              <a:avLst/>
            </a:prstGeom>
          </p:spPr>
        </p:pic>
      </p:grpSp>
      <p:sp>
        <p:nvSpPr>
          <p:cNvPr id="17" name="Flowchart: Alternate Process 52">
            <a:extLst>
              <a:ext uri="{FF2B5EF4-FFF2-40B4-BE49-F238E27FC236}">
                <a16:creationId xmlns:a16="http://schemas.microsoft.com/office/drawing/2014/main" id="{BD799261-8304-6B4F-99F0-4BA72F305F58}"/>
              </a:ext>
            </a:extLst>
          </p:cNvPr>
          <p:cNvSpPr/>
          <p:nvPr/>
        </p:nvSpPr>
        <p:spPr bwMode="auto">
          <a:xfrm>
            <a:off x="727935" y="5227669"/>
            <a:ext cx="1569451" cy="999231"/>
          </a:xfrm>
          <a:prstGeom prst="flowChartAlternateProcess">
            <a:avLst/>
          </a:prstGeom>
          <a:solidFill>
            <a:srgbClr val="375E94"/>
          </a:solidFill>
          <a:ln w="9525" cap="flat" cmpd="sng" algn="ctr">
            <a:solidFill>
              <a:srgbClr val="375E94"/>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Georgia" panose="02040502050405020303" pitchFamily="18" charset="0"/>
            </a:endParaRPr>
          </a:p>
        </p:txBody>
      </p:sp>
      <p:pic>
        <p:nvPicPr>
          <p:cNvPr id="19" name="Graphic 18">
            <a:extLst>
              <a:ext uri="{FF2B5EF4-FFF2-40B4-BE49-F238E27FC236}">
                <a16:creationId xmlns:a16="http://schemas.microsoft.com/office/drawing/2014/main" id="{A45D0844-D576-0F4D-8F62-06BE75506B1D}"/>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013265" y="5264589"/>
            <a:ext cx="999231" cy="999231"/>
          </a:xfrm>
          <a:prstGeom prst="rect">
            <a:avLst/>
          </a:prstGeom>
        </p:spPr>
      </p:pic>
    </p:spTree>
    <p:extLst>
      <p:ext uri="{BB962C8B-B14F-4D97-AF65-F5344CB8AC3E}">
        <p14:creationId xmlns:p14="http://schemas.microsoft.com/office/powerpoint/2010/main" val="1557717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485B5851-DDCE-4445-9E90-FA11E214BE00}"/>
              </a:ext>
            </a:extLst>
          </p:cNvPr>
          <p:cNvSpPr>
            <a:spLocks noGrp="1"/>
          </p:cNvSpPr>
          <p:nvPr>
            <p:ph type="sldNum" sz="quarter" idx="12"/>
          </p:nvPr>
        </p:nvSpPr>
        <p:spPr>
          <a:xfrm>
            <a:off x="8732363" y="6492878"/>
            <a:ext cx="2743200" cy="365125"/>
          </a:xfrm>
        </p:spPr>
        <p:txBody>
          <a:bodyPr/>
          <a:lstStyle/>
          <a:p>
            <a:pPr>
              <a:defRPr/>
            </a:pPr>
            <a:fld id="{0989F2BC-8596-456E-8FDE-C2EE8B5BC767}" type="slidenum">
              <a:rPr lang="en-US" b="1" i="1">
                <a:solidFill>
                  <a:prstClr val="black"/>
                </a:solidFill>
              </a:rPr>
              <a:pPr>
                <a:defRPr/>
              </a:pPr>
              <a:t>5</a:t>
            </a:fld>
            <a:endParaRPr lang="en-US" b="1" i="1" dirty="0">
              <a:solidFill>
                <a:prstClr val="black"/>
              </a:solidFill>
            </a:endParaRPr>
          </a:p>
        </p:txBody>
      </p:sp>
      <p:sp>
        <p:nvSpPr>
          <p:cNvPr id="65" name="Title 1">
            <a:extLst>
              <a:ext uri="{FF2B5EF4-FFF2-40B4-BE49-F238E27FC236}">
                <a16:creationId xmlns:a16="http://schemas.microsoft.com/office/drawing/2014/main" id="{F50390A9-001B-4F7D-8A01-56FA59BD9D4F}"/>
              </a:ext>
            </a:extLst>
          </p:cNvPr>
          <p:cNvSpPr>
            <a:spLocks noGrp="1"/>
          </p:cNvSpPr>
          <p:nvPr>
            <p:ph type="title"/>
          </p:nvPr>
        </p:nvSpPr>
        <p:spPr>
          <a:xfrm>
            <a:off x="0" y="122681"/>
            <a:ext cx="11353800" cy="1005063"/>
          </a:xfrm>
          <a:noFill/>
          <a:ln>
            <a:noFill/>
          </a:ln>
        </p:spPr>
        <p:txBody>
          <a:bodyPr vert="horz" lIns="288000" tIns="0" rIns="91440" bIns="0" rtlCol="0" anchor="ctr" anchorCtr="0">
            <a:noAutofit/>
          </a:bodyPr>
          <a:lstStyle/>
          <a:p>
            <a:r>
              <a:rPr lang="en-US" sz="3600" b="1" dirty="0">
                <a:solidFill>
                  <a:schemeClr val="bg1"/>
                </a:solidFill>
                <a:latin typeface="+mn-lt"/>
              </a:rPr>
              <a:t>Experienced Team</a:t>
            </a:r>
          </a:p>
        </p:txBody>
      </p:sp>
      <p:grpSp>
        <p:nvGrpSpPr>
          <p:cNvPr id="20" name="Group 19">
            <a:extLst>
              <a:ext uri="{FF2B5EF4-FFF2-40B4-BE49-F238E27FC236}">
                <a16:creationId xmlns:a16="http://schemas.microsoft.com/office/drawing/2014/main" id="{EFABDE48-8C57-D844-A763-5E99C989114A}"/>
              </a:ext>
            </a:extLst>
          </p:cNvPr>
          <p:cNvGrpSpPr/>
          <p:nvPr/>
        </p:nvGrpSpPr>
        <p:grpSpPr>
          <a:xfrm>
            <a:off x="1109658" y="1427094"/>
            <a:ext cx="2900511" cy="3745169"/>
            <a:chOff x="1165074" y="1328617"/>
            <a:chExt cx="2900510" cy="3745169"/>
          </a:xfrm>
        </p:grpSpPr>
        <p:pic>
          <p:nvPicPr>
            <p:cNvPr id="21" name="Picture Placeholder 16">
              <a:extLst>
                <a:ext uri="{FF2B5EF4-FFF2-40B4-BE49-F238E27FC236}">
                  <a16:creationId xmlns:a16="http://schemas.microsoft.com/office/drawing/2014/main" id="{FE474233-66C7-644A-8DD6-BC7D1D7180A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07206" y="1328617"/>
              <a:ext cx="1430337" cy="1430337"/>
            </a:xfrm>
            <a:prstGeom prst="ellipse">
              <a:avLst/>
            </a:prstGeom>
            <a:solidFill>
              <a:srgbClr val="E7E6E6"/>
            </a:solidFill>
          </p:spPr>
        </p:pic>
        <p:sp>
          <p:nvSpPr>
            <p:cNvPr id="22" name="Content Placeholder 8">
              <a:extLst>
                <a:ext uri="{FF2B5EF4-FFF2-40B4-BE49-F238E27FC236}">
                  <a16:creationId xmlns:a16="http://schemas.microsoft.com/office/drawing/2014/main" id="{9BBBE2F7-CBDF-EA42-AA5B-3781D180D864}"/>
                </a:ext>
              </a:extLst>
            </p:cNvPr>
            <p:cNvSpPr txBox="1">
              <a:spLocks/>
            </p:cNvSpPr>
            <p:nvPr/>
          </p:nvSpPr>
          <p:spPr>
            <a:xfrm>
              <a:off x="1165074" y="2707831"/>
              <a:ext cx="2900510" cy="495389"/>
            </a:xfrm>
            <a:prstGeom prst="rect">
              <a:avLst/>
            </a:prstGeom>
          </p:spPr>
          <p:txBody>
            <a:bodyPr vert="horz" lIns="0" tIns="0" rIns="0" bIns="0" rtlCol="0" anchor="ctr">
              <a:noAutofit/>
            </a:bodyPr>
            <a:lstStyle>
              <a:lvl1pPr marL="0" indent="0" algn="ctr" defTabSz="914377" rtl="0" eaLnBrk="1" latinLnBrk="0" hangingPunct="1">
                <a:lnSpc>
                  <a:spcPct val="90000"/>
                </a:lnSpc>
                <a:spcBef>
                  <a:spcPts val="1000"/>
                </a:spcBef>
                <a:buFont typeface="Arial" panose="020B0604020202020204" pitchFamily="34" charset="0"/>
                <a:buNone/>
                <a:defRPr sz="1600" b="1" kern="1200" cap="all" baseline="0">
                  <a:solidFill>
                    <a:srgbClr val="0D1D51"/>
                  </a:solidFill>
                  <a:latin typeface="+mj-lt"/>
                  <a:ea typeface="+mn-ea"/>
                  <a:cs typeface="+mn-cs"/>
                </a:defRPr>
              </a:lvl1pPr>
              <a:lvl2pPr marL="457189" indent="0" algn="ctr"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rgbClr val="1F6B95"/>
                  </a:solidFill>
                  <a:latin typeface="+mn-lt"/>
                </a:rPr>
                <a:t>Hahn-</a:t>
              </a:r>
              <a:r>
                <a:rPr lang="en-US" sz="2000" dirty="0" err="1">
                  <a:solidFill>
                    <a:srgbClr val="1F6B95"/>
                  </a:solidFill>
                  <a:latin typeface="+mn-lt"/>
                </a:rPr>
                <a:t>jun</a:t>
              </a:r>
              <a:r>
                <a:rPr lang="en-US" sz="2000" dirty="0">
                  <a:solidFill>
                    <a:srgbClr val="1F6B95"/>
                  </a:solidFill>
                  <a:latin typeface="+mn-lt"/>
                </a:rPr>
                <a:t> lee, MSc, </a:t>
              </a:r>
              <a:r>
                <a:rPr lang="en-US" sz="2000" dirty="0" err="1">
                  <a:solidFill>
                    <a:srgbClr val="1F6B95"/>
                  </a:solidFill>
                  <a:latin typeface="+mn-lt"/>
                </a:rPr>
                <a:t>pHD</a:t>
              </a:r>
              <a:endParaRPr lang="en-US" sz="2000" dirty="0">
                <a:solidFill>
                  <a:srgbClr val="1F6B95"/>
                </a:solidFill>
                <a:latin typeface="+mn-lt"/>
              </a:endParaRPr>
            </a:p>
          </p:txBody>
        </p:sp>
        <p:sp>
          <p:nvSpPr>
            <p:cNvPr id="23" name="Content Placeholder 7">
              <a:extLst>
                <a:ext uri="{FF2B5EF4-FFF2-40B4-BE49-F238E27FC236}">
                  <a16:creationId xmlns:a16="http://schemas.microsoft.com/office/drawing/2014/main" id="{FA04FB1C-DED1-8546-8645-FD212F078A4E}"/>
                </a:ext>
              </a:extLst>
            </p:cNvPr>
            <p:cNvSpPr txBox="1">
              <a:spLocks/>
            </p:cNvSpPr>
            <p:nvPr/>
          </p:nvSpPr>
          <p:spPr>
            <a:xfrm>
              <a:off x="1328022" y="3324781"/>
              <a:ext cx="2588705" cy="1749005"/>
            </a:xfrm>
            <a:prstGeom prst="rect">
              <a:avLst/>
            </a:prstGeom>
          </p:spPr>
          <p:txBody>
            <a:bodyPr vert="horz" lIns="0" tIns="0" rIns="0" bIns="0" rtlCol="0">
              <a:noAutofit/>
            </a:bodyPr>
            <a:lstStyle>
              <a:lvl1pPr marL="0" indent="0" algn="ctr" defTabSz="914377"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189" indent="0" algn="ctr"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254061"/>
                </a:buClr>
              </a:pPr>
              <a:r>
                <a:rPr lang="en-US" sz="1800" b="1" dirty="0"/>
                <a:t>Founder</a:t>
              </a:r>
              <a:r>
                <a:rPr lang="en-US" sz="1800" b="1" dirty="0">
                  <a:solidFill>
                    <a:sysClr val="windowText" lastClr="000000"/>
                  </a:solidFill>
                </a:rPr>
                <a:t>, President &amp; CEO</a:t>
              </a:r>
            </a:p>
            <a:p>
              <a:pPr marL="225420" lvl="3" indent="-225420" algn="l">
                <a:buClr>
                  <a:srgbClr val="254061"/>
                </a:buClr>
                <a:buFont typeface="Arial" panose="020B0604020202020204" pitchFamily="34" charset="0"/>
                <a:buChar char="•"/>
                <a:defRPr/>
              </a:pPr>
              <a:r>
                <a:rPr lang="en-US" sz="1000" b="1" dirty="0">
                  <a:solidFill>
                    <a:srgbClr val="000000">
                      <a:lumMod val="85000"/>
                      <a:lumOff val="15000"/>
                    </a:srgbClr>
                  </a:solidFill>
                  <a:cs typeface="Calibri" pitchFamily="34" charset="0"/>
                </a:rPr>
                <a:t>Founder/CEO, </a:t>
              </a:r>
              <a:r>
                <a:rPr lang="en-US" sz="1000" b="1" dirty="0" err="1">
                  <a:solidFill>
                    <a:srgbClr val="000000">
                      <a:lumMod val="85000"/>
                      <a:lumOff val="15000"/>
                    </a:srgbClr>
                  </a:solidFill>
                  <a:cs typeface="Calibri" pitchFamily="34" charset="0"/>
                </a:rPr>
                <a:t>Polaryx</a:t>
              </a:r>
              <a:r>
                <a:rPr lang="en-US" sz="1000" b="1" dirty="0">
                  <a:solidFill>
                    <a:srgbClr val="000000">
                      <a:lumMod val="85000"/>
                      <a:lumOff val="15000"/>
                    </a:srgbClr>
                  </a:solidFill>
                  <a:cs typeface="Calibri" pitchFamily="34" charset="0"/>
                </a:rPr>
                <a:t> Therapeutics, Inc</a:t>
              </a:r>
            </a:p>
            <a:p>
              <a:pPr marL="225420" lvl="3" indent="-225420" algn="l">
                <a:buClr>
                  <a:srgbClr val="254061"/>
                </a:buClr>
                <a:buFont typeface="Arial" panose="020B0604020202020204" pitchFamily="34" charset="0"/>
                <a:buChar char="•"/>
                <a:defRPr/>
              </a:pPr>
              <a:r>
                <a:rPr lang="en-US" sz="1000" b="1" dirty="0">
                  <a:solidFill>
                    <a:srgbClr val="000000">
                      <a:lumMod val="85000"/>
                      <a:lumOff val="15000"/>
                    </a:srgbClr>
                  </a:solidFill>
                  <a:cs typeface="Calibri" pitchFamily="34" charset="0"/>
                </a:rPr>
                <a:t>Founder/CEO, Focus Therapeutics, LLC</a:t>
              </a:r>
            </a:p>
            <a:p>
              <a:pPr marL="225420" lvl="3" indent="-225420" algn="l">
                <a:buClr>
                  <a:srgbClr val="254061"/>
                </a:buClr>
                <a:buFont typeface="Arial" panose="020B0604020202020204" pitchFamily="34" charset="0"/>
                <a:buChar char="•"/>
                <a:defRPr/>
              </a:pPr>
              <a:r>
                <a:rPr lang="en-US" sz="1000" b="1" dirty="0">
                  <a:solidFill>
                    <a:srgbClr val="000000">
                      <a:lumMod val="85000"/>
                      <a:lumOff val="15000"/>
                    </a:srgbClr>
                  </a:solidFill>
                  <a:cs typeface="Calibri" pitchFamily="34" charset="0"/>
                </a:rPr>
                <a:t>Co-founder/CEO, </a:t>
              </a:r>
              <a:r>
                <a:rPr lang="en-US" sz="1000" b="1" dirty="0" err="1">
                  <a:solidFill>
                    <a:srgbClr val="000000">
                      <a:lumMod val="85000"/>
                      <a:lumOff val="15000"/>
                    </a:srgbClr>
                  </a:solidFill>
                  <a:cs typeface="Calibri" pitchFamily="34" charset="0"/>
                </a:rPr>
                <a:t>Curyx</a:t>
              </a:r>
              <a:r>
                <a:rPr lang="en-US" sz="1000" b="1" dirty="0">
                  <a:solidFill>
                    <a:srgbClr val="000000">
                      <a:lumMod val="85000"/>
                      <a:lumOff val="15000"/>
                    </a:srgbClr>
                  </a:solidFill>
                  <a:cs typeface="Calibri" pitchFamily="34" charset="0"/>
                </a:rPr>
                <a:t> Bio, Inc.</a:t>
              </a:r>
            </a:p>
            <a:p>
              <a:pPr marL="225420" lvl="3" indent="-225420" algn="l">
                <a:buClr>
                  <a:srgbClr val="254061"/>
                </a:buClr>
                <a:buFont typeface="Arial" panose="020B0604020202020204" pitchFamily="34" charset="0"/>
                <a:buChar char="•"/>
                <a:defRPr/>
              </a:pPr>
              <a:r>
                <a:rPr lang="en-US" sz="1000" b="1" dirty="0">
                  <a:solidFill>
                    <a:srgbClr val="000000">
                      <a:lumMod val="85000"/>
                      <a:lumOff val="15000"/>
                    </a:srgbClr>
                  </a:solidFill>
                  <a:cs typeface="Calibri" pitchFamily="34" charset="0"/>
                </a:rPr>
                <a:t>Assistant Professor of Biotechnology at Columbia University, NYC</a:t>
              </a:r>
            </a:p>
            <a:p>
              <a:pPr marL="225420" lvl="3" indent="-225420" algn="l">
                <a:buClr>
                  <a:srgbClr val="254061"/>
                </a:buClr>
                <a:buFont typeface="Arial" panose="020B0604020202020204" pitchFamily="34" charset="0"/>
                <a:buChar char="•"/>
                <a:defRPr/>
              </a:pPr>
              <a:r>
                <a:rPr lang="en-US" sz="1000" b="1" dirty="0">
                  <a:solidFill>
                    <a:srgbClr val="000000">
                      <a:lumMod val="85000"/>
                      <a:lumOff val="15000"/>
                    </a:srgbClr>
                  </a:solidFill>
                  <a:cs typeface="Calibri" pitchFamily="34" charset="0"/>
                </a:rPr>
                <a:t>Staff Scientist at RIKEN Brain Science Institute, Japan</a:t>
              </a:r>
            </a:p>
            <a:p>
              <a:pPr marL="225420" lvl="3" indent="-225420" algn="l">
                <a:buClr>
                  <a:srgbClr val="254061"/>
                </a:buClr>
                <a:buFont typeface="Arial" panose="020B0604020202020204" pitchFamily="34" charset="0"/>
                <a:buChar char="•"/>
                <a:defRPr/>
              </a:pPr>
              <a:r>
                <a:rPr lang="en-US" sz="1000" b="1" dirty="0">
                  <a:solidFill>
                    <a:srgbClr val="000000">
                      <a:lumMod val="85000"/>
                      <a:lumOff val="15000"/>
                    </a:srgbClr>
                  </a:solidFill>
                  <a:cs typeface="Calibri" pitchFamily="34" charset="0"/>
                </a:rPr>
                <a:t>B.S., </a:t>
              </a:r>
              <a:r>
                <a:rPr lang="en-US" sz="1000" b="1" dirty="0" err="1">
                  <a:solidFill>
                    <a:srgbClr val="000000">
                      <a:lumMod val="85000"/>
                      <a:lumOff val="15000"/>
                    </a:srgbClr>
                  </a:solidFill>
                  <a:cs typeface="Calibri" pitchFamily="34" charset="0"/>
                </a:rPr>
                <a:t>Sogang</a:t>
              </a:r>
              <a:r>
                <a:rPr lang="en-US" sz="1000" b="1" dirty="0">
                  <a:solidFill>
                    <a:srgbClr val="000000">
                      <a:lumMod val="85000"/>
                      <a:lumOff val="15000"/>
                    </a:srgbClr>
                  </a:solidFill>
                  <a:cs typeface="Calibri" pitchFamily="34" charset="0"/>
                </a:rPr>
                <a:t> U., Korea</a:t>
              </a:r>
              <a:endParaRPr lang="en-US" b="1" dirty="0">
                <a:solidFill>
                  <a:sysClr val="windowText" lastClr="000000"/>
                </a:solidFill>
              </a:endParaRPr>
            </a:p>
            <a:p>
              <a:pPr marL="225420" lvl="3" indent="-225420" algn="l">
                <a:buClr>
                  <a:srgbClr val="254061"/>
                </a:buClr>
                <a:buFont typeface="Arial" panose="020B0604020202020204" pitchFamily="34" charset="0"/>
                <a:buChar char="•"/>
                <a:defRPr/>
              </a:pPr>
              <a:r>
                <a:rPr lang="en-US" sz="1000" b="1" dirty="0">
                  <a:solidFill>
                    <a:srgbClr val="000000">
                      <a:lumMod val="85000"/>
                      <a:lumOff val="15000"/>
                    </a:srgbClr>
                  </a:solidFill>
                  <a:cs typeface="Calibri" pitchFamily="34" charset="0"/>
                </a:rPr>
                <a:t>M.S. &amp; Ph.D., U. of Tokyo, Japan</a:t>
              </a:r>
            </a:p>
            <a:p>
              <a:pPr marL="285744" indent="-285744">
                <a:buClr>
                  <a:srgbClr val="254061"/>
                </a:buClr>
                <a:buFont typeface="Arial" panose="020B0604020202020204" pitchFamily="34" charset="0"/>
                <a:buChar char="•"/>
              </a:pPr>
              <a:endParaRPr lang="en-US" dirty="0">
                <a:solidFill>
                  <a:sysClr val="windowText" lastClr="000000"/>
                </a:solidFill>
              </a:endParaRPr>
            </a:p>
          </p:txBody>
        </p:sp>
      </p:grpSp>
      <p:grpSp>
        <p:nvGrpSpPr>
          <p:cNvPr id="24" name="Group 23">
            <a:extLst>
              <a:ext uri="{FF2B5EF4-FFF2-40B4-BE49-F238E27FC236}">
                <a16:creationId xmlns:a16="http://schemas.microsoft.com/office/drawing/2014/main" id="{C594B68A-39D2-DF44-A6C1-AADBC123C422}"/>
              </a:ext>
            </a:extLst>
          </p:cNvPr>
          <p:cNvGrpSpPr/>
          <p:nvPr/>
        </p:nvGrpSpPr>
        <p:grpSpPr>
          <a:xfrm>
            <a:off x="4714741" y="1427097"/>
            <a:ext cx="2588705" cy="3745169"/>
            <a:chOff x="4606289" y="1328617"/>
            <a:chExt cx="2588705" cy="3745169"/>
          </a:xfrm>
        </p:grpSpPr>
        <p:pic>
          <p:nvPicPr>
            <p:cNvPr id="25" name="Picture Placeholder 18">
              <a:extLst>
                <a:ext uri="{FF2B5EF4-FFF2-40B4-BE49-F238E27FC236}">
                  <a16:creationId xmlns:a16="http://schemas.microsoft.com/office/drawing/2014/main" id="{1E99BB5B-F7A6-9842-A1A0-6A0EC80CEFC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185473" y="1328617"/>
              <a:ext cx="1430337" cy="1430337"/>
            </a:xfrm>
            <a:prstGeom prst="ellipse">
              <a:avLst/>
            </a:prstGeom>
            <a:solidFill>
              <a:srgbClr val="E7E6E6"/>
            </a:solidFill>
          </p:spPr>
        </p:pic>
        <p:sp>
          <p:nvSpPr>
            <p:cNvPr id="26" name="Content Placeholder 10">
              <a:extLst>
                <a:ext uri="{FF2B5EF4-FFF2-40B4-BE49-F238E27FC236}">
                  <a16:creationId xmlns:a16="http://schemas.microsoft.com/office/drawing/2014/main" id="{66D05024-C9DB-7843-860C-4E374F3BAAAE}"/>
                </a:ext>
              </a:extLst>
            </p:cNvPr>
            <p:cNvSpPr txBox="1">
              <a:spLocks/>
            </p:cNvSpPr>
            <p:nvPr/>
          </p:nvSpPr>
          <p:spPr>
            <a:xfrm>
              <a:off x="4606289" y="2707831"/>
              <a:ext cx="2588705" cy="495389"/>
            </a:xfrm>
            <a:prstGeom prst="rect">
              <a:avLst/>
            </a:prstGeom>
          </p:spPr>
          <p:txBody>
            <a:bodyPr vert="horz" lIns="0" tIns="0" rIns="0" bIns="0" rtlCol="0" anchor="ctr">
              <a:noAutofit/>
            </a:bodyPr>
            <a:lstStyle>
              <a:lvl1pPr marL="0" indent="0" algn="ctr" defTabSz="914377" rtl="0" eaLnBrk="1" latinLnBrk="0" hangingPunct="1">
                <a:lnSpc>
                  <a:spcPct val="90000"/>
                </a:lnSpc>
                <a:spcBef>
                  <a:spcPts val="1000"/>
                </a:spcBef>
                <a:buFont typeface="Arial" panose="020B0604020202020204" pitchFamily="34" charset="0"/>
                <a:buNone/>
                <a:defRPr sz="1600" b="1" kern="1200" cap="all" baseline="0">
                  <a:solidFill>
                    <a:srgbClr val="0D1D51"/>
                  </a:solidFill>
                  <a:latin typeface="+mj-lt"/>
                  <a:ea typeface="+mn-ea"/>
                  <a:cs typeface="+mn-cs"/>
                </a:defRPr>
              </a:lvl1pPr>
              <a:lvl2pPr marL="457189" indent="0" algn="ctr"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rgbClr val="1F6B95"/>
                  </a:solidFill>
                  <a:latin typeface="+mn-lt"/>
                </a:rPr>
                <a:t>Alex  yang, JD</a:t>
              </a:r>
            </a:p>
          </p:txBody>
        </p:sp>
        <p:sp>
          <p:nvSpPr>
            <p:cNvPr id="27" name="Content Placeholder 9">
              <a:extLst>
                <a:ext uri="{FF2B5EF4-FFF2-40B4-BE49-F238E27FC236}">
                  <a16:creationId xmlns:a16="http://schemas.microsoft.com/office/drawing/2014/main" id="{EE26AE81-6D8D-AC48-8108-45A6CDC1116E}"/>
                </a:ext>
              </a:extLst>
            </p:cNvPr>
            <p:cNvSpPr txBox="1">
              <a:spLocks/>
            </p:cNvSpPr>
            <p:nvPr/>
          </p:nvSpPr>
          <p:spPr>
            <a:xfrm>
              <a:off x="4606289" y="3324781"/>
              <a:ext cx="2588705" cy="1749005"/>
            </a:xfrm>
            <a:prstGeom prst="rect">
              <a:avLst/>
            </a:prstGeom>
          </p:spPr>
          <p:txBody>
            <a:bodyPr vert="horz" lIns="0" tIns="0" rIns="0" bIns="0" rtlCol="0">
              <a:noAutofit/>
            </a:bodyPr>
            <a:lstStyle>
              <a:lvl1pPr marL="0" indent="0" algn="ctr" defTabSz="914377"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189" indent="0" algn="ctr"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254061"/>
                </a:buClr>
              </a:pPr>
              <a:r>
                <a:rPr lang="en-US" sz="1800" b="1" dirty="0">
                  <a:solidFill>
                    <a:sysClr val="windowText" lastClr="000000"/>
                  </a:solidFill>
                </a:rPr>
                <a:t>Chairman of Board</a:t>
              </a:r>
            </a:p>
            <a:p>
              <a:pPr marL="225420" lvl="3" indent="-225420" algn="l">
                <a:buClr>
                  <a:srgbClr val="254061"/>
                </a:buClr>
                <a:buFont typeface="Arial" panose="020B0604020202020204" pitchFamily="34" charset="0"/>
                <a:buChar char="•"/>
                <a:defRPr/>
              </a:pPr>
              <a:r>
                <a:rPr lang="en-US" sz="1000" b="1" dirty="0">
                  <a:solidFill>
                    <a:srgbClr val="000000">
                      <a:lumMod val="85000"/>
                      <a:lumOff val="15000"/>
                    </a:srgbClr>
                  </a:solidFill>
                  <a:cs typeface="Calibri" pitchFamily="34" charset="0"/>
                </a:rPr>
                <a:t>CEO at </a:t>
              </a:r>
              <a:r>
                <a:rPr lang="en-US" sz="1000" b="1" dirty="0" err="1">
                  <a:solidFill>
                    <a:srgbClr val="000000">
                      <a:lumMod val="85000"/>
                      <a:lumOff val="15000"/>
                    </a:srgbClr>
                  </a:solidFill>
                  <a:cs typeface="Calibri" pitchFamily="34" charset="0"/>
                </a:rPr>
                <a:t>Mstone</a:t>
              </a:r>
              <a:r>
                <a:rPr lang="en-US" sz="1000" b="1" dirty="0">
                  <a:solidFill>
                    <a:srgbClr val="000000">
                      <a:lumMod val="85000"/>
                      <a:lumOff val="15000"/>
                    </a:srgbClr>
                  </a:solidFill>
                  <a:cs typeface="Calibri" pitchFamily="34" charset="0"/>
                </a:rPr>
                <a:t> Partners Hong Kong, Co-founder of </a:t>
              </a:r>
              <a:r>
                <a:rPr lang="en-US" sz="1000" b="1" dirty="0" err="1">
                  <a:solidFill>
                    <a:srgbClr val="000000">
                      <a:lumMod val="85000"/>
                      <a:lumOff val="15000"/>
                    </a:srgbClr>
                  </a:solidFill>
                  <a:cs typeface="Calibri" pitchFamily="34" charset="0"/>
                </a:rPr>
                <a:t>Curyx</a:t>
              </a:r>
              <a:r>
                <a:rPr lang="en-US" sz="1000" b="1" dirty="0">
                  <a:solidFill>
                    <a:srgbClr val="000000">
                      <a:lumMod val="85000"/>
                      <a:lumOff val="15000"/>
                    </a:srgbClr>
                  </a:solidFill>
                  <a:cs typeface="Calibri" pitchFamily="34" charset="0"/>
                </a:rPr>
                <a:t> platform</a:t>
              </a:r>
            </a:p>
            <a:p>
              <a:pPr marL="225420" lvl="3" indent="-225420" algn="l">
                <a:buClr>
                  <a:srgbClr val="254061"/>
                </a:buClr>
                <a:buFont typeface="Arial" panose="020B0604020202020204" pitchFamily="34" charset="0"/>
                <a:buChar char="•"/>
                <a:defRPr/>
              </a:pPr>
              <a:r>
                <a:rPr lang="en-US" sz="1000" b="1" dirty="0">
                  <a:solidFill>
                    <a:srgbClr val="000000">
                      <a:lumMod val="85000"/>
                      <a:lumOff val="15000"/>
                    </a:srgbClr>
                  </a:solidFill>
                  <a:cs typeface="Calibri" pitchFamily="34" charset="0"/>
                </a:rPr>
                <a:t>Formerly, Managing Partner at Kim &amp; Chang and Partner at Ernst &amp; Young Hong Kong</a:t>
              </a:r>
            </a:p>
            <a:p>
              <a:pPr marL="225420" lvl="3" indent="-225420" algn="l">
                <a:buClr>
                  <a:srgbClr val="254061"/>
                </a:buClr>
                <a:buFont typeface="Arial" panose="020B0604020202020204" pitchFamily="34" charset="0"/>
                <a:buChar char="•"/>
                <a:defRPr/>
              </a:pPr>
              <a:r>
                <a:rPr lang="en-US" sz="1000" b="1" dirty="0">
                  <a:solidFill>
                    <a:srgbClr val="000000">
                      <a:lumMod val="85000"/>
                      <a:lumOff val="15000"/>
                    </a:srgbClr>
                  </a:solidFill>
                  <a:cs typeface="Calibri" pitchFamily="34" charset="0"/>
                </a:rPr>
                <a:t>Formerly, Morgan Stanley Hong Kong office in Private Equity and In-house Counsel</a:t>
              </a:r>
            </a:p>
            <a:p>
              <a:pPr marL="225420" lvl="3" indent="-225420" algn="l">
                <a:buClr>
                  <a:srgbClr val="254061"/>
                </a:buClr>
                <a:buFont typeface="Arial" panose="020B0604020202020204" pitchFamily="34" charset="0"/>
                <a:buChar char="•"/>
                <a:defRPr/>
              </a:pPr>
              <a:r>
                <a:rPr lang="en-US" sz="1000" b="1" dirty="0">
                  <a:solidFill>
                    <a:srgbClr val="000000">
                      <a:lumMod val="85000"/>
                      <a:lumOff val="15000"/>
                    </a:srgbClr>
                  </a:solidFill>
                  <a:cs typeface="Calibri" pitchFamily="34" charset="0"/>
                </a:rPr>
                <a:t>New York University School of Law with both JD and LLM degrees</a:t>
              </a:r>
            </a:p>
            <a:p>
              <a:pPr marL="225420" lvl="3" indent="-225420" algn="l">
                <a:buClr>
                  <a:srgbClr val="254061"/>
                </a:buClr>
                <a:buFont typeface="Arial" panose="020B0604020202020204" pitchFamily="34" charset="0"/>
                <a:buChar char="•"/>
                <a:defRPr/>
              </a:pPr>
              <a:r>
                <a:rPr lang="en-US" sz="1000" b="1" dirty="0">
                  <a:solidFill>
                    <a:srgbClr val="000000">
                      <a:lumMod val="85000"/>
                      <a:lumOff val="15000"/>
                    </a:srgbClr>
                  </a:solidFill>
                  <a:cs typeface="Calibri" pitchFamily="34" charset="0"/>
                </a:rPr>
                <a:t>Economics at Binghamton Univ </a:t>
              </a:r>
            </a:p>
            <a:p>
              <a:pPr marL="225420" lvl="3" indent="-225420" algn="l">
                <a:buClr>
                  <a:srgbClr val="254061"/>
                </a:buClr>
                <a:buFont typeface="Arial" panose="020B0604020202020204" pitchFamily="34" charset="0"/>
                <a:buChar char="•"/>
                <a:defRPr/>
              </a:pPr>
              <a:r>
                <a:rPr lang="en-US" sz="1000" b="1" dirty="0">
                  <a:solidFill>
                    <a:srgbClr val="000000">
                      <a:lumMod val="85000"/>
                      <a:lumOff val="15000"/>
                    </a:srgbClr>
                  </a:solidFill>
                  <a:cs typeface="Calibri" pitchFamily="34" charset="0"/>
                </a:rPr>
                <a:t>Member of New York State Bar</a:t>
              </a:r>
            </a:p>
          </p:txBody>
        </p:sp>
      </p:grpSp>
      <p:grpSp>
        <p:nvGrpSpPr>
          <p:cNvPr id="28" name="Group 27">
            <a:extLst>
              <a:ext uri="{FF2B5EF4-FFF2-40B4-BE49-F238E27FC236}">
                <a16:creationId xmlns:a16="http://schemas.microsoft.com/office/drawing/2014/main" id="{97142F1B-5801-1849-8463-88E420341374}"/>
              </a:ext>
            </a:extLst>
          </p:cNvPr>
          <p:cNvGrpSpPr/>
          <p:nvPr/>
        </p:nvGrpSpPr>
        <p:grpSpPr>
          <a:xfrm>
            <a:off x="8008011" y="1427097"/>
            <a:ext cx="2876114" cy="3745169"/>
            <a:chOff x="7407647" y="1328617"/>
            <a:chExt cx="2876114" cy="3745169"/>
          </a:xfrm>
        </p:grpSpPr>
        <p:pic>
          <p:nvPicPr>
            <p:cNvPr id="29" name="Picture Placeholder 20">
              <a:extLst>
                <a:ext uri="{FF2B5EF4-FFF2-40B4-BE49-F238E27FC236}">
                  <a16:creationId xmlns:a16="http://schemas.microsoft.com/office/drawing/2014/main" id="{DBA3572E-662C-AE4E-8741-7A7FF10A9C3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024209" y="1328617"/>
              <a:ext cx="1430337" cy="1430337"/>
            </a:xfrm>
            <a:prstGeom prst="ellipse">
              <a:avLst/>
            </a:prstGeom>
            <a:solidFill>
              <a:srgbClr val="E7E6E6"/>
            </a:solidFill>
          </p:spPr>
        </p:pic>
        <p:sp>
          <p:nvSpPr>
            <p:cNvPr id="30" name="Content Placeholder 12">
              <a:extLst>
                <a:ext uri="{FF2B5EF4-FFF2-40B4-BE49-F238E27FC236}">
                  <a16:creationId xmlns:a16="http://schemas.microsoft.com/office/drawing/2014/main" id="{2395AC6F-7260-674D-BFE3-904BADF8BCE6}"/>
                </a:ext>
              </a:extLst>
            </p:cNvPr>
            <p:cNvSpPr txBox="1">
              <a:spLocks/>
            </p:cNvSpPr>
            <p:nvPr/>
          </p:nvSpPr>
          <p:spPr>
            <a:xfrm>
              <a:off x="7407647" y="2707831"/>
              <a:ext cx="2838736" cy="495389"/>
            </a:xfrm>
            <a:prstGeom prst="rect">
              <a:avLst/>
            </a:prstGeom>
          </p:spPr>
          <p:txBody>
            <a:bodyPr vert="horz" lIns="0" tIns="0" rIns="0" bIns="0" rtlCol="0" anchor="ctr">
              <a:noAutofit/>
            </a:bodyPr>
            <a:lstStyle>
              <a:lvl1pPr marL="0" indent="0" algn="ctr" defTabSz="914377" rtl="0" eaLnBrk="1" latinLnBrk="0" hangingPunct="1">
                <a:lnSpc>
                  <a:spcPct val="90000"/>
                </a:lnSpc>
                <a:spcBef>
                  <a:spcPts val="1000"/>
                </a:spcBef>
                <a:buFont typeface="Arial" panose="020B0604020202020204" pitchFamily="34" charset="0"/>
                <a:buNone/>
                <a:defRPr sz="1600" b="1" kern="1200" cap="all" baseline="0">
                  <a:solidFill>
                    <a:srgbClr val="0D1D51"/>
                  </a:solidFill>
                  <a:latin typeface="+mj-lt"/>
                  <a:ea typeface="+mn-ea"/>
                  <a:cs typeface="+mn-cs"/>
                </a:defRPr>
              </a:lvl1pPr>
              <a:lvl2pPr marL="457189" indent="0" algn="ctr"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rgbClr val="1F6B95"/>
                  </a:solidFill>
                  <a:latin typeface="+mn-lt"/>
                </a:rPr>
                <a:t>Scott C. Baraban, </a:t>
              </a:r>
              <a:r>
                <a:rPr lang="en-US" sz="2000" dirty="0" err="1">
                  <a:solidFill>
                    <a:srgbClr val="1F6B95"/>
                  </a:solidFill>
                  <a:latin typeface="+mn-lt"/>
                </a:rPr>
                <a:t>Phd</a:t>
              </a:r>
              <a:endParaRPr lang="en-US" sz="2000" dirty="0">
                <a:solidFill>
                  <a:srgbClr val="1F6B95"/>
                </a:solidFill>
                <a:latin typeface="+mn-lt"/>
              </a:endParaRPr>
            </a:p>
          </p:txBody>
        </p:sp>
        <p:sp>
          <p:nvSpPr>
            <p:cNvPr id="31" name="Content Placeholder 11">
              <a:extLst>
                <a:ext uri="{FF2B5EF4-FFF2-40B4-BE49-F238E27FC236}">
                  <a16:creationId xmlns:a16="http://schemas.microsoft.com/office/drawing/2014/main" id="{1DF5CE1C-F616-A546-BDDE-582D0100F0C8}"/>
                </a:ext>
              </a:extLst>
            </p:cNvPr>
            <p:cNvSpPr txBox="1">
              <a:spLocks/>
            </p:cNvSpPr>
            <p:nvPr/>
          </p:nvSpPr>
          <p:spPr>
            <a:xfrm>
              <a:off x="7445025" y="3324781"/>
              <a:ext cx="2838736" cy="1749005"/>
            </a:xfrm>
            <a:prstGeom prst="rect">
              <a:avLst/>
            </a:prstGeom>
          </p:spPr>
          <p:txBody>
            <a:bodyPr vert="horz" lIns="0" tIns="0" rIns="0" bIns="0" rtlCol="0">
              <a:noAutofit/>
            </a:bodyPr>
            <a:lstStyle>
              <a:lvl1pPr marL="0" indent="0" algn="ctr" defTabSz="914377"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189" indent="0" algn="ctr"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254061"/>
                </a:buClr>
              </a:pPr>
              <a:r>
                <a:rPr lang="en-US" sz="1800" b="1" dirty="0">
                  <a:solidFill>
                    <a:sysClr val="windowText" lastClr="000000"/>
                  </a:solidFill>
                </a:rPr>
                <a:t>Co-Founder &amp; SAB Chair</a:t>
              </a:r>
            </a:p>
            <a:p>
              <a:pPr marL="225420" lvl="3" indent="-225420" algn="l">
                <a:buClr>
                  <a:srgbClr val="254061"/>
                </a:buClr>
                <a:buFont typeface="Arial" panose="020B0604020202020204" pitchFamily="34" charset="0"/>
                <a:buChar char="•"/>
                <a:defRPr/>
              </a:pPr>
              <a:r>
                <a:rPr lang="en-US" sz="1000" b="1" dirty="0">
                  <a:solidFill>
                    <a:srgbClr val="000000">
                      <a:lumMod val="85000"/>
                      <a:lumOff val="15000"/>
                    </a:srgbClr>
                  </a:solidFill>
                  <a:cs typeface="Calibri" pitchFamily="34" charset="0"/>
                </a:rPr>
                <a:t>Professor &amp; William K. Bowes Jr. Endowed Chair in Neuroscience Research, UCSF</a:t>
              </a:r>
            </a:p>
            <a:p>
              <a:pPr marL="225420" lvl="3" indent="-225420" algn="l">
                <a:buClr>
                  <a:srgbClr val="254061"/>
                </a:buClr>
                <a:buFont typeface="Arial" panose="020B0604020202020204" pitchFamily="34" charset="0"/>
                <a:buChar char="•"/>
                <a:defRPr/>
              </a:pPr>
              <a:r>
                <a:rPr lang="en-US" sz="1000" b="1" dirty="0">
                  <a:solidFill>
                    <a:srgbClr val="000000">
                      <a:lumMod val="85000"/>
                      <a:lumOff val="15000"/>
                    </a:srgbClr>
                  </a:solidFill>
                  <a:cs typeface="Calibri" pitchFamily="34" charset="0"/>
                </a:rPr>
                <a:t>Adjunct Professor Helen Wills Neuroscience Institute, UC Berkeley</a:t>
              </a:r>
            </a:p>
            <a:p>
              <a:pPr marL="225420" lvl="3" indent="-225420" algn="l">
                <a:buClr>
                  <a:srgbClr val="254061"/>
                </a:buClr>
                <a:buFont typeface="Arial" panose="020B0604020202020204" pitchFamily="34" charset="0"/>
                <a:buChar char="•"/>
                <a:defRPr/>
              </a:pPr>
              <a:r>
                <a:rPr lang="en-US" sz="1000" b="1" dirty="0">
                  <a:solidFill>
                    <a:srgbClr val="000000">
                      <a:lumMod val="85000"/>
                      <a:lumOff val="15000"/>
                    </a:srgbClr>
                  </a:solidFill>
                  <a:cs typeface="Calibri" pitchFamily="34" charset="0"/>
                </a:rPr>
                <a:t>B.S., Johns Hopkins University</a:t>
              </a:r>
            </a:p>
            <a:p>
              <a:pPr marL="225420" lvl="3" indent="-225420" algn="l">
                <a:buClr>
                  <a:srgbClr val="254061"/>
                </a:buClr>
                <a:buFont typeface="Arial" panose="020B0604020202020204" pitchFamily="34" charset="0"/>
                <a:buChar char="•"/>
                <a:defRPr/>
              </a:pPr>
              <a:r>
                <a:rPr lang="en-US" sz="1000" b="1" dirty="0">
                  <a:solidFill>
                    <a:srgbClr val="000000">
                      <a:lumMod val="85000"/>
                      <a:lumOff val="15000"/>
                    </a:srgbClr>
                  </a:solidFill>
                  <a:cs typeface="Calibri" pitchFamily="34" charset="0"/>
                </a:rPr>
                <a:t>Ph.D., University of Virginia</a:t>
              </a:r>
            </a:p>
            <a:p>
              <a:pPr marL="225420" lvl="3" indent="-225420" algn="l">
                <a:buClr>
                  <a:srgbClr val="254061"/>
                </a:buClr>
                <a:buFont typeface="Arial" panose="020B0604020202020204" pitchFamily="34" charset="0"/>
                <a:buChar char="•"/>
                <a:defRPr/>
              </a:pPr>
              <a:r>
                <a:rPr lang="en-US" sz="1000" b="1" dirty="0">
                  <a:solidFill>
                    <a:srgbClr val="000000">
                      <a:lumMod val="85000"/>
                      <a:lumOff val="15000"/>
                    </a:srgbClr>
                  </a:solidFill>
                  <a:cs typeface="Calibri" pitchFamily="34" charset="0"/>
                </a:rPr>
                <a:t>2015 NIH Javits Neuroscience Investigator Award</a:t>
              </a:r>
            </a:p>
            <a:p>
              <a:pPr marL="225420" lvl="3" indent="-225420" algn="l">
                <a:buClr>
                  <a:srgbClr val="254061"/>
                </a:buClr>
                <a:buFont typeface="Arial" panose="020B0604020202020204" pitchFamily="34" charset="0"/>
                <a:buChar char="•"/>
                <a:defRPr/>
              </a:pPr>
              <a:r>
                <a:rPr lang="en-US" sz="1000" b="1" dirty="0">
                  <a:solidFill>
                    <a:srgbClr val="000000">
                      <a:lumMod val="85000"/>
                      <a:lumOff val="15000"/>
                    </a:srgbClr>
                  </a:solidFill>
                  <a:cs typeface="Calibri" pitchFamily="34" charset="0"/>
                </a:rPr>
                <a:t>2016 American Epilepsy Society Research Recognition Award (Basic)</a:t>
              </a:r>
            </a:p>
          </p:txBody>
        </p:sp>
      </p:grpSp>
      <p:sp>
        <p:nvSpPr>
          <p:cNvPr id="32" name="Title 5">
            <a:extLst>
              <a:ext uri="{FF2B5EF4-FFF2-40B4-BE49-F238E27FC236}">
                <a16:creationId xmlns:a16="http://schemas.microsoft.com/office/drawing/2014/main" id="{D88905E4-5CA5-B04A-9247-D87BAC7163AE}"/>
              </a:ext>
            </a:extLst>
          </p:cNvPr>
          <p:cNvSpPr txBox="1">
            <a:spLocks/>
          </p:cNvSpPr>
          <p:nvPr/>
        </p:nvSpPr>
        <p:spPr>
          <a:xfrm>
            <a:off x="929218" y="5480276"/>
            <a:ext cx="3289300" cy="134599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spcAft>
                <a:spcPts val="600"/>
              </a:spcAft>
            </a:pPr>
            <a:r>
              <a:rPr lang="en-US" sz="2000" b="1" dirty="0">
                <a:solidFill>
                  <a:srgbClr val="1F6B95"/>
                </a:solidFill>
              </a:rPr>
              <a:t>SCIENTIFIC ADVISORY BOARD</a:t>
            </a:r>
          </a:p>
        </p:txBody>
      </p:sp>
      <p:sp>
        <p:nvSpPr>
          <p:cNvPr id="33" name="Subtitle 2">
            <a:extLst>
              <a:ext uri="{FF2B5EF4-FFF2-40B4-BE49-F238E27FC236}">
                <a16:creationId xmlns:a16="http://schemas.microsoft.com/office/drawing/2014/main" id="{688F2668-EC88-D246-9245-6183C11A33E3}"/>
              </a:ext>
            </a:extLst>
          </p:cNvPr>
          <p:cNvSpPr txBox="1">
            <a:spLocks/>
          </p:cNvSpPr>
          <p:nvPr/>
        </p:nvSpPr>
        <p:spPr>
          <a:xfrm>
            <a:off x="4537231" y="5556744"/>
            <a:ext cx="3948984" cy="1345997"/>
          </a:xfrm>
          <a:prstGeom prst="rect">
            <a:avLst/>
          </a:prstGeom>
        </p:spPr>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228594" algn="l">
              <a:buFont typeface="Arial" panose="020B0604020202020204" pitchFamily="34" charset="0"/>
              <a:buChar char="•"/>
            </a:pPr>
            <a:endParaRPr lang="en-US" sz="900" b="1" dirty="0">
              <a:solidFill>
                <a:srgbClr val="1F6B95"/>
              </a:solidFill>
            </a:endParaRPr>
          </a:p>
          <a:p>
            <a:pPr indent="-228594" algn="l">
              <a:buFont typeface="Arial" panose="020B0604020202020204" pitchFamily="34" charset="0"/>
              <a:buChar char="•"/>
            </a:pPr>
            <a:r>
              <a:rPr lang="en-US" sz="1200" b="1" dirty="0">
                <a:solidFill>
                  <a:srgbClr val="1F6B95"/>
                </a:solidFill>
              </a:rPr>
              <a:t>Joseph Sullivan, MD   I   UCSF</a:t>
            </a:r>
          </a:p>
          <a:p>
            <a:pPr indent="-228594" algn="l">
              <a:buFont typeface="Arial" panose="020B0604020202020204" pitchFamily="34" charset="0"/>
              <a:buChar char="•"/>
            </a:pPr>
            <a:r>
              <a:rPr lang="en-US" sz="1200" b="1" dirty="0">
                <a:solidFill>
                  <a:srgbClr val="1F6B95"/>
                </a:solidFill>
              </a:rPr>
              <a:t>Linda Laux, MD   I   Northwestern University</a:t>
            </a:r>
          </a:p>
          <a:p>
            <a:pPr indent="-228594" algn="l">
              <a:buFont typeface="Arial" panose="020B0604020202020204" pitchFamily="34" charset="0"/>
              <a:buChar char="•"/>
            </a:pPr>
            <a:r>
              <a:rPr lang="en-US" sz="1200" b="1" dirty="0">
                <a:solidFill>
                  <a:srgbClr val="1F6B95"/>
                </a:solidFill>
              </a:rPr>
              <a:t>Jack Parent, MD   I   University of Michigan</a:t>
            </a:r>
          </a:p>
          <a:p>
            <a:pPr indent="-228594" algn="l">
              <a:buFont typeface="Arial" panose="020B0604020202020204" pitchFamily="34" charset="0"/>
              <a:buChar char="•"/>
            </a:pPr>
            <a:r>
              <a:rPr lang="en-US" sz="1200" b="1" dirty="0">
                <a:solidFill>
                  <a:srgbClr val="1F6B95"/>
                </a:solidFill>
              </a:rPr>
              <a:t>Manisha Patel, PhD   I   University of Colorado, Denver</a:t>
            </a:r>
          </a:p>
          <a:p>
            <a:pPr indent="-228594" algn="l">
              <a:buFont typeface="Arial" panose="020B0604020202020204" pitchFamily="34" charset="0"/>
              <a:buChar char="•"/>
            </a:pPr>
            <a:endParaRPr lang="en-US" sz="1200" b="1" dirty="0">
              <a:solidFill>
                <a:srgbClr val="1F6B95"/>
              </a:solidFill>
            </a:endParaRPr>
          </a:p>
        </p:txBody>
      </p:sp>
      <p:cxnSp>
        <p:nvCxnSpPr>
          <p:cNvPr id="34" name="Straight Connector 33">
            <a:extLst>
              <a:ext uri="{FF2B5EF4-FFF2-40B4-BE49-F238E27FC236}">
                <a16:creationId xmlns:a16="http://schemas.microsoft.com/office/drawing/2014/main" id="{F3356E38-2AF4-7E4A-96BC-EE77E45BEE57}"/>
              </a:ext>
            </a:extLst>
          </p:cNvPr>
          <p:cNvCxnSpPr>
            <a:cxnSpLocks/>
          </p:cNvCxnSpPr>
          <p:nvPr/>
        </p:nvCxnSpPr>
        <p:spPr>
          <a:xfrm>
            <a:off x="4289547" y="5638043"/>
            <a:ext cx="0" cy="1030471"/>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909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485B5851-DDCE-4445-9E90-FA11E214BE00}"/>
              </a:ext>
            </a:extLst>
          </p:cNvPr>
          <p:cNvSpPr>
            <a:spLocks noGrp="1"/>
          </p:cNvSpPr>
          <p:nvPr>
            <p:ph type="sldNum" sz="quarter" idx="12"/>
          </p:nvPr>
        </p:nvSpPr>
        <p:spPr>
          <a:xfrm>
            <a:off x="8732363" y="6492878"/>
            <a:ext cx="2743200" cy="365125"/>
          </a:xfrm>
        </p:spPr>
        <p:txBody>
          <a:bodyPr/>
          <a:lstStyle/>
          <a:p>
            <a:pPr>
              <a:defRPr/>
            </a:pPr>
            <a:fld id="{0989F2BC-8596-456E-8FDE-C2EE8B5BC767}" type="slidenum">
              <a:rPr lang="en-US" b="1" i="1">
                <a:solidFill>
                  <a:prstClr val="black"/>
                </a:solidFill>
              </a:rPr>
              <a:pPr>
                <a:defRPr/>
              </a:pPr>
              <a:t>6</a:t>
            </a:fld>
            <a:endParaRPr lang="en-US" b="1" i="1" dirty="0">
              <a:solidFill>
                <a:prstClr val="black"/>
              </a:solidFill>
            </a:endParaRPr>
          </a:p>
        </p:txBody>
      </p:sp>
      <p:sp>
        <p:nvSpPr>
          <p:cNvPr id="65" name="Title 1">
            <a:extLst>
              <a:ext uri="{FF2B5EF4-FFF2-40B4-BE49-F238E27FC236}">
                <a16:creationId xmlns:a16="http://schemas.microsoft.com/office/drawing/2014/main" id="{F50390A9-001B-4F7D-8A01-56FA59BD9D4F}"/>
              </a:ext>
            </a:extLst>
          </p:cNvPr>
          <p:cNvSpPr>
            <a:spLocks noGrp="1"/>
          </p:cNvSpPr>
          <p:nvPr>
            <p:ph type="title"/>
          </p:nvPr>
        </p:nvSpPr>
        <p:spPr>
          <a:xfrm>
            <a:off x="0" y="122681"/>
            <a:ext cx="11353800" cy="1005063"/>
          </a:xfrm>
          <a:noFill/>
          <a:ln>
            <a:noFill/>
          </a:ln>
        </p:spPr>
        <p:txBody>
          <a:bodyPr vert="horz" lIns="288000" tIns="0" rIns="91440" bIns="0" rtlCol="0" anchor="ctr" anchorCtr="0">
            <a:noAutofit/>
          </a:bodyPr>
          <a:lstStyle/>
          <a:p>
            <a:r>
              <a:rPr lang="en-US" sz="3600" b="1" dirty="0">
                <a:solidFill>
                  <a:schemeClr val="bg1"/>
                </a:solidFill>
                <a:latin typeface="+mn-lt"/>
              </a:rPr>
              <a:t>Portfolio Profile</a:t>
            </a:r>
          </a:p>
        </p:txBody>
      </p:sp>
      <p:sp>
        <p:nvSpPr>
          <p:cNvPr id="20" name="TextBox 19">
            <a:extLst>
              <a:ext uri="{FF2B5EF4-FFF2-40B4-BE49-F238E27FC236}">
                <a16:creationId xmlns:a16="http://schemas.microsoft.com/office/drawing/2014/main" id="{DD73A637-D41D-D944-8A9A-F1D25DBFF837}"/>
              </a:ext>
            </a:extLst>
          </p:cNvPr>
          <p:cNvSpPr txBox="1"/>
          <p:nvPr/>
        </p:nvSpPr>
        <p:spPr>
          <a:xfrm>
            <a:off x="1529055" y="1302841"/>
            <a:ext cx="10297185" cy="836126"/>
          </a:xfrm>
          <a:prstGeom prst="rect">
            <a:avLst/>
          </a:prstGeom>
          <a:noFill/>
        </p:spPr>
        <p:txBody>
          <a:bodyPr wrap="square" rtlCol="0">
            <a:spAutoFit/>
          </a:bodyPr>
          <a:lstStyle/>
          <a:p>
            <a:pPr>
              <a:spcBef>
                <a:spcPts val="200"/>
              </a:spcBef>
              <a:spcAft>
                <a:spcPts val="300"/>
              </a:spcAft>
              <a:defRPr/>
            </a:pPr>
            <a:r>
              <a:rPr lang="en-US" sz="1600" b="1" dirty="0">
                <a:latin typeface="Arial" panose="020B0604020202020204" pitchFamily="34" charset="0"/>
                <a:cs typeface="Arial" panose="020B0604020202020204" pitchFamily="34" charset="0"/>
              </a:rPr>
              <a:t>Multi-Asset Development Pipeline</a:t>
            </a:r>
          </a:p>
          <a:p>
            <a:pPr marL="171446" indent="-171446">
              <a:spcBef>
                <a:spcPts val="200"/>
              </a:spcBef>
              <a:spcAft>
                <a:spcPts val="300"/>
              </a:spcAft>
              <a:buFont typeface="Arial" panose="020B0604020202020204" pitchFamily="34" charset="0"/>
              <a:buChar char="•"/>
              <a:defRPr/>
            </a:pPr>
            <a:r>
              <a:rPr lang="en-US" sz="1200" dirty="0">
                <a:latin typeface="Arial" panose="020B0604020202020204" pitchFamily="34" charset="0"/>
                <a:cs typeface="Arial" panose="020B0604020202020204" pitchFamily="34" charset="0"/>
              </a:rPr>
              <a:t>Three safe and well-tolerated compounds for </a:t>
            </a:r>
            <a:r>
              <a:rPr lang="en-US" sz="1200" dirty="0" err="1">
                <a:latin typeface="Arial" panose="020B0604020202020204" pitchFamily="34" charset="0"/>
                <a:cs typeface="Arial" panose="020B0604020202020204" pitchFamily="34" charset="0"/>
              </a:rPr>
              <a:t>Dravet</a:t>
            </a:r>
            <a:r>
              <a:rPr lang="en-US" sz="1200" dirty="0">
                <a:latin typeface="Arial" panose="020B0604020202020204" pitchFamily="34" charset="0"/>
                <a:cs typeface="Arial" panose="020B0604020202020204" pitchFamily="34" charset="0"/>
              </a:rPr>
              <a:t> Syndrome</a:t>
            </a:r>
            <a:endParaRPr lang="en-US" sz="1200" strike="sngStrike" dirty="0">
              <a:latin typeface="Arial" panose="020B0604020202020204" pitchFamily="34" charset="0"/>
              <a:cs typeface="Arial" panose="020B0604020202020204" pitchFamily="34" charset="0"/>
            </a:endParaRPr>
          </a:p>
          <a:p>
            <a:pPr marL="171446" indent="-171446">
              <a:spcBef>
                <a:spcPts val="200"/>
              </a:spcBef>
              <a:spcAft>
                <a:spcPts val="300"/>
              </a:spcAft>
              <a:buFont typeface="Arial" panose="020B0604020202020204" pitchFamily="34" charset="0"/>
              <a:buChar char="•"/>
              <a:defRPr/>
            </a:pPr>
            <a:r>
              <a:rPr lang="en-US" sz="1200" dirty="0">
                <a:latin typeface="Arial" panose="020B0604020202020204" pitchFamily="34" charset="0"/>
                <a:cs typeface="Arial" panose="020B0604020202020204" pitchFamily="34" charset="0"/>
              </a:rPr>
              <a:t>Comprehensive screening process leveraged to identify potentially relevant compounds and preemptively minimize future competing compounds</a:t>
            </a:r>
          </a:p>
        </p:txBody>
      </p:sp>
      <p:sp>
        <p:nvSpPr>
          <p:cNvPr id="21" name="TextBox 20">
            <a:extLst>
              <a:ext uri="{FF2B5EF4-FFF2-40B4-BE49-F238E27FC236}">
                <a16:creationId xmlns:a16="http://schemas.microsoft.com/office/drawing/2014/main" id="{8A8052F9-FBCF-0345-B1EE-30EC39DE1ABB}"/>
              </a:ext>
            </a:extLst>
          </p:cNvPr>
          <p:cNvSpPr txBox="1"/>
          <p:nvPr/>
        </p:nvSpPr>
        <p:spPr>
          <a:xfrm>
            <a:off x="1529056" y="2455829"/>
            <a:ext cx="10041485" cy="836126"/>
          </a:xfrm>
          <a:prstGeom prst="rect">
            <a:avLst/>
          </a:prstGeom>
          <a:noFill/>
        </p:spPr>
        <p:txBody>
          <a:bodyPr wrap="square" rtlCol="0">
            <a:spAutoFit/>
          </a:bodyPr>
          <a:lstStyle/>
          <a:p>
            <a:pPr>
              <a:spcBef>
                <a:spcPts val="200"/>
              </a:spcBef>
              <a:spcAft>
                <a:spcPts val="300"/>
              </a:spcAft>
              <a:defRPr/>
            </a:pPr>
            <a:r>
              <a:rPr lang="en-US" sz="1600" b="1" dirty="0">
                <a:latin typeface="Arial" panose="020B0604020202020204" pitchFamily="34" charset="0"/>
                <a:cs typeface="Arial" panose="020B0604020202020204" pitchFamily="34" charset="0"/>
              </a:rPr>
              <a:t>Innovative Scientific Background</a:t>
            </a:r>
          </a:p>
          <a:p>
            <a:pPr marL="171446" indent="-171446">
              <a:spcBef>
                <a:spcPts val="200"/>
              </a:spcBef>
              <a:spcAft>
                <a:spcPts val="300"/>
              </a:spcAft>
              <a:buFont typeface="Arial" panose="020B0604020202020204" pitchFamily="34" charset="0"/>
              <a:buChar char="•"/>
              <a:defRPr/>
            </a:pPr>
            <a:r>
              <a:rPr lang="en-US" sz="1200" dirty="0">
                <a:latin typeface="Arial" panose="020B0604020202020204" pitchFamily="34" charset="0"/>
                <a:cs typeface="Arial" panose="020B0604020202020204" pitchFamily="34" charset="0"/>
              </a:rPr>
              <a:t>Zebrafish-based proprietary screening developed at Prof. </a:t>
            </a:r>
            <a:r>
              <a:rPr lang="en-US" sz="1200" dirty="0" err="1">
                <a:latin typeface="Arial" panose="020B0604020202020204" pitchFamily="34" charset="0"/>
                <a:cs typeface="Arial" panose="020B0604020202020204" pitchFamily="34" charset="0"/>
              </a:rPr>
              <a:t>Baraban’s</a:t>
            </a:r>
            <a:r>
              <a:rPr lang="en-US" sz="1200" dirty="0">
                <a:latin typeface="Arial" panose="020B0604020202020204" pitchFamily="34" charset="0"/>
                <a:cs typeface="Arial" panose="020B0604020202020204" pitchFamily="34" charset="0"/>
              </a:rPr>
              <a:t> lab at UCSF</a:t>
            </a:r>
          </a:p>
          <a:p>
            <a:pPr marL="171446" indent="-171446">
              <a:spcBef>
                <a:spcPts val="200"/>
              </a:spcBef>
              <a:spcAft>
                <a:spcPts val="300"/>
              </a:spcAft>
              <a:buFont typeface="Arial" panose="020B0604020202020204" pitchFamily="34" charset="0"/>
              <a:buChar char="•"/>
              <a:defRPr/>
            </a:pPr>
            <a:r>
              <a:rPr lang="en-US" sz="1200" dirty="0">
                <a:latin typeface="Arial" panose="020B0604020202020204" pitchFamily="34" charset="0"/>
                <a:cs typeface="Arial" panose="020B0604020202020204" pitchFamily="34" charset="0"/>
              </a:rPr>
              <a:t>Human safety and proof-of-concept already have been established for EPX compounds</a:t>
            </a:r>
          </a:p>
        </p:txBody>
      </p:sp>
      <p:sp>
        <p:nvSpPr>
          <p:cNvPr id="22" name="TextBox 21">
            <a:extLst>
              <a:ext uri="{FF2B5EF4-FFF2-40B4-BE49-F238E27FC236}">
                <a16:creationId xmlns:a16="http://schemas.microsoft.com/office/drawing/2014/main" id="{61A4B915-EF31-8D4D-8CAB-CC12EB81F888}"/>
              </a:ext>
            </a:extLst>
          </p:cNvPr>
          <p:cNvSpPr txBox="1"/>
          <p:nvPr/>
        </p:nvSpPr>
        <p:spPr>
          <a:xfrm>
            <a:off x="1529056" y="3424151"/>
            <a:ext cx="9910200" cy="836126"/>
          </a:xfrm>
          <a:prstGeom prst="rect">
            <a:avLst/>
          </a:prstGeom>
          <a:noFill/>
        </p:spPr>
        <p:txBody>
          <a:bodyPr wrap="square" rtlCol="0">
            <a:spAutoFit/>
          </a:bodyPr>
          <a:lstStyle/>
          <a:p>
            <a:pPr>
              <a:spcBef>
                <a:spcPts val="200"/>
              </a:spcBef>
              <a:spcAft>
                <a:spcPts val="300"/>
              </a:spcAft>
              <a:defRPr/>
            </a:pPr>
            <a:r>
              <a:rPr lang="en-US" sz="1600" b="1" dirty="0">
                <a:latin typeface="Arial" panose="020B0604020202020204" pitchFamily="34" charset="0"/>
                <a:cs typeface="Arial" panose="020B0604020202020204" pitchFamily="34" charset="0"/>
              </a:rPr>
              <a:t>Distinct Competitive Advantage</a:t>
            </a:r>
          </a:p>
          <a:p>
            <a:pPr marL="171446" indent="-171446">
              <a:spcBef>
                <a:spcPts val="200"/>
              </a:spcBef>
              <a:spcAft>
                <a:spcPts val="300"/>
              </a:spcAft>
              <a:buFont typeface="Arial" panose="020B0604020202020204" pitchFamily="34" charset="0"/>
              <a:buChar char="•"/>
              <a:defRPr/>
            </a:pPr>
            <a:r>
              <a:rPr lang="en-US" sz="1200" dirty="0">
                <a:latin typeface="Arial" panose="020B0604020202020204" pitchFamily="34" charset="0"/>
                <a:cs typeface="Arial" panose="020B0604020202020204" pitchFamily="34" charset="0"/>
              </a:rPr>
              <a:t>Superior safety profile compared to other treatment options</a:t>
            </a:r>
          </a:p>
          <a:p>
            <a:pPr marL="171446" indent="-171446">
              <a:spcBef>
                <a:spcPts val="200"/>
              </a:spcBef>
              <a:spcAft>
                <a:spcPts val="300"/>
              </a:spcAft>
              <a:buFont typeface="Arial" panose="020B0604020202020204" pitchFamily="34" charset="0"/>
              <a:buChar char="•"/>
              <a:defRPr/>
            </a:pPr>
            <a:r>
              <a:rPr lang="en-US" sz="1200" dirty="0">
                <a:latin typeface="Arial" panose="020B0604020202020204" pitchFamily="34" charset="0"/>
                <a:cs typeface="Arial" panose="020B0604020202020204" pitchFamily="34" charset="0"/>
              </a:rPr>
              <a:t>No potential for EPX-100 off-label use as drug is not commercially available</a:t>
            </a:r>
          </a:p>
        </p:txBody>
      </p:sp>
      <p:sp>
        <p:nvSpPr>
          <p:cNvPr id="23" name="TextBox 22">
            <a:extLst>
              <a:ext uri="{FF2B5EF4-FFF2-40B4-BE49-F238E27FC236}">
                <a16:creationId xmlns:a16="http://schemas.microsoft.com/office/drawing/2014/main" id="{2C35B5AE-3B7D-CE4E-8817-DA873980E508}"/>
              </a:ext>
            </a:extLst>
          </p:cNvPr>
          <p:cNvSpPr txBox="1"/>
          <p:nvPr/>
        </p:nvSpPr>
        <p:spPr>
          <a:xfrm>
            <a:off x="1529056" y="5360793"/>
            <a:ext cx="9910200" cy="1020792"/>
          </a:xfrm>
          <a:prstGeom prst="rect">
            <a:avLst/>
          </a:prstGeom>
          <a:noFill/>
        </p:spPr>
        <p:txBody>
          <a:bodyPr wrap="square" rtlCol="0">
            <a:spAutoFit/>
          </a:bodyPr>
          <a:lstStyle/>
          <a:p>
            <a:pPr>
              <a:spcBef>
                <a:spcPts val="200"/>
              </a:spcBef>
              <a:spcAft>
                <a:spcPts val="300"/>
              </a:spcAft>
              <a:defRPr/>
            </a:pPr>
            <a:r>
              <a:rPr lang="en-US" sz="1600" b="1" dirty="0">
                <a:latin typeface="Arial" panose="020B0604020202020204" pitchFamily="34" charset="0"/>
                <a:cs typeface="Arial" panose="020B0604020202020204" pitchFamily="34" charset="0"/>
              </a:rPr>
              <a:t>Attractive Market Opportunity</a:t>
            </a:r>
          </a:p>
          <a:p>
            <a:pPr marL="171446" indent="-171446">
              <a:spcBef>
                <a:spcPts val="200"/>
              </a:spcBef>
              <a:spcAft>
                <a:spcPts val="300"/>
              </a:spcAft>
              <a:buFont typeface="Arial" panose="020B0604020202020204" pitchFamily="34" charset="0"/>
              <a:buChar char="•"/>
              <a:defRPr/>
            </a:pPr>
            <a:r>
              <a:rPr lang="en-US" sz="1200" dirty="0">
                <a:latin typeface="Arial" panose="020B0604020202020204" pitchFamily="34" charset="0"/>
                <a:cs typeface="Arial" panose="020B0604020202020204" pitchFamily="34" charset="0"/>
              </a:rPr>
              <a:t>~15,000 – 20,000 </a:t>
            </a:r>
            <a:r>
              <a:rPr lang="en-US" sz="1200" dirty="0" err="1">
                <a:latin typeface="Arial" panose="020B0604020202020204" pitchFamily="34" charset="0"/>
                <a:cs typeface="Arial" panose="020B0604020202020204" pitchFamily="34" charset="0"/>
              </a:rPr>
              <a:t>Dravet</a:t>
            </a:r>
            <a:r>
              <a:rPr lang="en-US" sz="1200" dirty="0">
                <a:latin typeface="Arial" panose="020B0604020202020204" pitchFamily="34" charset="0"/>
                <a:cs typeface="Arial" panose="020B0604020202020204" pitchFamily="34" charset="0"/>
              </a:rPr>
              <a:t> Syndrome patients and ~ 30,000 – 50,000 Lennox-</a:t>
            </a:r>
            <a:r>
              <a:rPr lang="en-US" sz="1200" dirty="0" err="1">
                <a:latin typeface="Arial" panose="020B0604020202020204" pitchFamily="34" charset="0"/>
                <a:cs typeface="Arial" panose="020B0604020202020204" pitchFamily="34" charset="0"/>
              </a:rPr>
              <a:t>Gaustaut</a:t>
            </a:r>
            <a:r>
              <a:rPr lang="en-US" sz="1200" dirty="0">
                <a:latin typeface="Arial" panose="020B0604020202020204" pitchFamily="34" charset="0"/>
                <a:cs typeface="Arial" panose="020B0604020202020204" pitchFamily="34" charset="0"/>
              </a:rPr>
              <a:t> Syndrome patients in the U.S </a:t>
            </a:r>
          </a:p>
          <a:p>
            <a:pPr marL="171446" indent="-171446">
              <a:spcBef>
                <a:spcPts val="200"/>
              </a:spcBef>
              <a:spcAft>
                <a:spcPts val="300"/>
              </a:spcAft>
              <a:buFont typeface="Arial" panose="020B0604020202020204" pitchFamily="34" charset="0"/>
              <a:buChar char="•"/>
              <a:defRPr/>
            </a:pPr>
            <a:r>
              <a:rPr lang="en-US" sz="1200" dirty="0">
                <a:latin typeface="Arial" panose="020B0604020202020204" pitchFamily="34" charset="0"/>
                <a:cs typeface="Arial" panose="020B0604020202020204" pitchFamily="34" charset="0"/>
              </a:rPr>
              <a:t>EPX-100 has further potential for indication expansion, with possible use in the treatment of generalized epilepsy and seizures associated with tuberous sclerosis complex</a:t>
            </a:r>
          </a:p>
        </p:txBody>
      </p:sp>
      <p:sp>
        <p:nvSpPr>
          <p:cNvPr id="24" name="Chevron 23">
            <a:extLst>
              <a:ext uri="{FF2B5EF4-FFF2-40B4-BE49-F238E27FC236}">
                <a16:creationId xmlns:a16="http://schemas.microsoft.com/office/drawing/2014/main" id="{919CF291-D14F-B24E-8F63-4AA5A2D79A1B}"/>
              </a:ext>
            </a:extLst>
          </p:cNvPr>
          <p:cNvSpPr/>
          <p:nvPr/>
        </p:nvSpPr>
        <p:spPr>
          <a:xfrm rot="5400000">
            <a:off x="363334" y="1427140"/>
            <a:ext cx="1080259" cy="898918"/>
          </a:xfrm>
          <a:prstGeom prst="chevron">
            <a:avLst>
              <a:gd name="adj" fmla="val 31916"/>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Chevron 24">
            <a:extLst>
              <a:ext uri="{FF2B5EF4-FFF2-40B4-BE49-F238E27FC236}">
                <a16:creationId xmlns:a16="http://schemas.microsoft.com/office/drawing/2014/main" id="{58A0D4F4-2B0B-0C47-AF0A-B9DF0508C92A}"/>
              </a:ext>
            </a:extLst>
          </p:cNvPr>
          <p:cNvSpPr/>
          <p:nvPr/>
        </p:nvSpPr>
        <p:spPr>
          <a:xfrm rot="5400000">
            <a:off x="363334" y="2422793"/>
            <a:ext cx="1080259" cy="898918"/>
          </a:xfrm>
          <a:prstGeom prst="chevron">
            <a:avLst>
              <a:gd name="adj" fmla="val 3191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hevron 25">
            <a:extLst>
              <a:ext uri="{FF2B5EF4-FFF2-40B4-BE49-F238E27FC236}">
                <a16:creationId xmlns:a16="http://schemas.microsoft.com/office/drawing/2014/main" id="{D6723533-EB00-2548-800C-BC33F7B096FC}"/>
              </a:ext>
            </a:extLst>
          </p:cNvPr>
          <p:cNvSpPr/>
          <p:nvPr/>
        </p:nvSpPr>
        <p:spPr>
          <a:xfrm rot="5400000">
            <a:off x="363334" y="3418446"/>
            <a:ext cx="1080259" cy="898918"/>
          </a:xfrm>
          <a:prstGeom prst="chevron">
            <a:avLst>
              <a:gd name="adj" fmla="val 3191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hevron 26">
            <a:extLst>
              <a:ext uri="{FF2B5EF4-FFF2-40B4-BE49-F238E27FC236}">
                <a16:creationId xmlns:a16="http://schemas.microsoft.com/office/drawing/2014/main" id="{C24DB03C-C7B5-8B4F-AEA1-ECD03D987334}"/>
              </a:ext>
            </a:extLst>
          </p:cNvPr>
          <p:cNvSpPr/>
          <p:nvPr/>
        </p:nvSpPr>
        <p:spPr>
          <a:xfrm rot="5400000">
            <a:off x="363334" y="4414099"/>
            <a:ext cx="1080259" cy="898918"/>
          </a:xfrm>
          <a:prstGeom prst="chevron">
            <a:avLst>
              <a:gd name="adj" fmla="val 3191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hevron 27">
            <a:extLst>
              <a:ext uri="{FF2B5EF4-FFF2-40B4-BE49-F238E27FC236}">
                <a16:creationId xmlns:a16="http://schemas.microsoft.com/office/drawing/2014/main" id="{300BFED7-5593-C545-B91B-0FA516D4C24E}"/>
              </a:ext>
            </a:extLst>
          </p:cNvPr>
          <p:cNvSpPr/>
          <p:nvPr/>
        </p:nvSpPr>
        <p:spPr>
          <a:xfrm rot="5400000">
            <a:off x="363334" y="5409752"/>
            <a:ext cx="1080259" cy="898918"/>
          </a:xfrm>
          <a:prstGeom prst="chevron">
            <a:avLst>
              <a:gd name="adj" fmla="val 31916"/>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E6E27C20-3E60-7D4F-8B8D-F914808EA17C}"/>
              </a:ext>
            </a:extLst>
          </p:cNvPr>
          <p:cNvSpPr txBox="1"/>
          <p:nvPr/>
        </p:nvSpPr>
        <p:spPr>
          <a:xfrm>
            <a:off x="1529055" y="4392473"/>
            <a:ext cx="9910200" cy="836126"/>
          </a:xfrm>
          <a:prstGeom prst="rect">
            <a:avLst/>
          </a:prstGeom>
          <a:noFill/>
        </p:spPr>
        <p:txBody>
          <a:bodyPr wrap="square" rtlCol="0">
            <a:spAutoFit/>
          </a:bodyPr>
          <a:lstStyle/>
          <a:p>
            <a:pPr>
              <a:spcBef>
                <a:spcPts val="200"/>
              </a:spcBef>
              <a:spcAft>
                <a:spcPts val="300"/>
              </a:spcAft>
              <a:defRPr/>
            </a:pPr>
            <a:r>
              <a:rPr lang="en-US" sz="1600" b="1" dirty="0">
                <a:latin typeface="Arial" panose="020B0604020202020204" pitchFamily="34" charset="0"/>
                <a:cs typeface="Arial" panose="020B0604020202020204" pitchFamily="34" charset="0"/>
              </a:rPr>
              <a:t>Robust IP Portfolio</a:t>
            </a:r>
          </a:p>
          <a:p>
            <a:pPr marL="171446" indent="-171446">
              <a:spcBef>
                <a:spcPts val="200"/>
              </a:spcBef>
              <a:spcAft>
                <a:spcPts val="300"/>
              </a:spcAft>
              <a:buFont typeface="Arial" panose="020B0604020202020204" pitchFamily="34" charset="0"/>
              <a:buChar char="•"/>
              <a:defRPr/>
            </a:pPr>
            <a:r>
              <a:rPr lang="en-US" sz="1200" dirty="0">
                <a:latin typeface="Arial" panose="020B0604020202020204" pitchFamily="34" charset="0"/>
                <a:cs typeface="Arial" panose="020B0604020202020204" pitchFamily="34" charset="0"/>
              </a:rPr>
              <a:t>Robust IP protection including multiple patents, as well as, Orphan Drug Designation (ODD) and Rare Pediatric Disease (RPD) Designation</a:t>
            </a:r>
          </a:p>
          <a:p>
            <a:pPr marL="171446" indent="-171446">
              <a:spcBef>
                <a:spcPts val="200"/>
              </a:spcBef>
              <a:spcAft>
                <a:spcPts val="300"/>
              </a:spcAft>
              <a:buFont typeface="Arial" panose="020B0604020202020204" pitchFamily="34" charset="0"/>
              <a:buChar char="•"/>
              <a:defRPr/>
            </a:pPr>
            <a:r>
              <a:rPr lang="en-US" sz="1200" dirty="0">
                <a:latin typeface="Arial" panose="020B0604020202020204" pitchFamily="34" charset="0"/>
                <a:cs typeface="Arial" panose="020B0604020202020204" pitchFamily="34" charset="0"/>
              </a:rPr>
              <a:t>Patents and regulatory incentives provide market exclusivity to 2040 and beyond</a:t>
            </a:r>
          </a:p>
        </p:txBody>
      </p:sp>
    </p:spTree>
    <p:extLst>
      <p:ext uri="{BB962C8B-B14F-4D97-AF65-F5344CB8AC3E}">
        <p14:creationId xmlns:p14="http://schemas.microsoft.com/office/powerpoint/2010/main" val="2721759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485B5851-DDCE-4445-9E90-FA11E214BE00}"/>
              </a:ext>
            </a:extLst>
          </p:cNvPr>
          <p:cNvSpPr>
            <a:spLocks noGrp="1"/>
          </p:cNvSpPr>
          <p:nvPr>
            <p:ph type="sldNum" sz="quarter" idx="12"/>
          </p:nvPr>
        </p:nvSpPr>
        <p:spPr>
          <a:xfrm>
            <a:off x="8732363" y="6492878"/>
            <a:ext cx="2743200" cy="365125"/>
          </a:xfrm>
        </p:spPr>
        <p:txBody>
          <a:bodyPr/>
          <a:lstStyle/>
          <a:p>
            <a:pPr>
              <a:defRPr/>
            </a:pPr>
            <a:fld id="{0989F2BC-8596-456E-8FDE-C2EE8B5BC767}" type="slidenum">
              <a:rPr lang="en-US" b="1" i="1">
                <a:solidFill>
                  <a:prstClr val="black"/>
                </a:solidFill>
              </a:rPr>
              <a:pPr>
                <a:defRPr/>
              </a:pPr>
              <a:t>7</a:t>
            </a:fld>
            <a:endParaRPr lang="en-US" b="1" i="1" dirty="0">
              <a:solidFill>
                <a:prstClr val="black"/>
              </a:solidFill>
            </a:endParaRPr>
          </a:p>
        </p:txBody>
      </p:sp>
      <p:sp>
        <p:nvSpPr>
          <p:cNvPr id="65" name="Title 1">
            <a:extLst>
              <a:ext uri="{FF2B5EF4-FFF2-40B4-BE49-F238E27FC236}">
                <a16:creationId xmlns:a16="http://schemas.microsoft.com/office/drawing/2014/main" id="{F50390A9-001B-4F7D-8A01-56FA59BD9D4F}"/>
              </a:ext>
            </a:extLst>
          </p:cNvPr>
          <p:cNvSpPr>
            <a:spLocks noGrp="1"/>
          </p:cNvSpPr>
          <p:nvPr>
            <p:ph type="title"/>
          </p:nvPr>
        </p:nvSpPr>
        <p:spPr>
          <a:xfrm>
            <a:off x="0" y="122681"/>
            <a:ext cx="11353800" cy="1005063"/>
          </a:xfrm>
          <a:noFill/>
          <a:ln>
            <a:noFill/>
          </a:ln>
        </p:spPr>
        <p:txBody>
          <a:bodyPr vert="horz" lIns="288000" tIns="0" rIns="91440" bIns="0" rtlCol="0" anchor="ctr" anchorCtr="0">
            <a:noAutofit/>
          </a:bodyPr>
          <a:lstStyle/>
          <a:p>
            <a:r>
              <a:rPr lang="en-US" sz="3600" b="1" dirty="0">
                <a:solidFill>
                  <a:schemeClr val="bg1"/>
                </a:solidFill>
                <a:latin typeface="+mn-lt"/>
              </a:rPr>
              <a:t>Preclinical Discovery of EPX Compounds</a:t>
            </a:r>
          </a:p>
        </p:txBody>
      </p:sp>
      <p:pic>
        <p:nvPicPr>
          <p:cNvPr id="14" name="Picture 13" descr="A close up of a device&#10;&#10;Description automatically generated">
            <a:extLst>
              <a:ext uri="{FF2B5EF4-FFF2-40B4-BE49-F238E27FC236}">
                <a16:creationId xmlns:a16="http://schemas.microsoft.com/office/drawing/2014/main" id="{715AFFDB-A738-1747-9BFD-1B39FE805D3A}"/>
              </a:ext>
            </a:extLst>
          </p:cNvPr>
          <p:cNvPicPr>
            <a:picLocks noChangeAspect="1"/>
          </p:cNvPicPr>
          <p:nvPr/>
        </p:nvPicPr>
        <p:blipFill rotWithShape="1">
          <a:blip r:embed="rId2">
            <a:extLst>
              <a:ext uri="{28A0092B-C50C-407E-A947-70E740481C1C}">
                <a14:useLocalDpi xmlns:a14="http://schemas.microsoft.com/office/drawing/2010/main" val="0"/>
              </a:ext>
            </a:extLst>
          </a:blip>
          <a:srcRect r="-3" b="-3"/>
          <a:stretch/>
        </p:blipFill>
        <p:spPr>
          <a:xfrm>
            <a:off x="4271153" y="1894899"/>
            <a:ext cx="3470735" cy="3470736"/>
          </a:xfrm>
          <a:custGeom>
            <a:avLst/>
            <a:gdLst>
              <a:gd name="connsiteX0" fmla="*/ 2313823 w 4627646"/>
              <a:gd name="connsiteY0" fmla="*/ 0 h 4627648"/>
              <a:gd name="connsiteX1" fmla="*/ 4627646 w 4627646"/>
              <a:gd name="connsiteY1" fmla="*/ 2313824 h 4627648"/>
              <a:gd name="connsiteX2" fmla="*/ 2313823 w 4627646"/>
              <a:gd name="connsiteY2" fmla="*/ 4627648 h 4627648"/>
              <a:gd name="connsiteX3" fmla="*/ 0 w 4627646"/>
              <a:gd name="connsiteY3" fmla="*/ 2313824 h 4627648"/>
              <a:gd name="connsiteX4" fmla="*/ 2313823 w 4627646"/>
              <a:gd name="connsiteY4" fmla="*/ 0 h 4627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15" name="Picture 14" descr="A picture containing table, monitor, clock, device&#10;&#10;Description automatically generated">
            <a:extLst>
              <a:ext uri="{FF2B5EF4-FFF2-40B4-BE49-F238E27FC236}">
                <a16:creationId xmlns:a16="http://schemas.microsoft.com/office/drawing/2014/main" id="{49534B7A-1D00-9543-B270-961FE04B811C}"/>
              </a:ext>
            </a:extLst>
          </p:cNvPr>
          <p:cNvPicPr>
            <a:picLocks noChangeAspect="1"/>
          </p:cNvPicPr>
          <p:nvPr/>
        </p:nvPicPr>
        <p:blipFill rotWithShape="1">
          <a:blip r:embed="rId3">
            <a:extLst>
              <a:ext uri="{28A0092B-C50C-407E-A947-70E740481C1C}">
                <a14:useLocalDpi xmlns:a14="http://schemas.microsoft.com/office/drawing/2010/main" val="0"/>
              </a:ext>
            </a:extLst>
          </a:blip>
          <a:srcRect t="10320" b="2188"/>
          <a:stretch/>
        </p:blipFill>
        <p:spPr>
          <a:xfrm>
            <a:off x="2415573" y="2654912"/>
            <a:ext cx="1943053" cy="2195217"/>
          </a:xfrm>
          <a:custGeom>
            <a:avLst/>
            <a:gdLst>
              <a:gd name="connsiteX0" fmla="*/ 1463478 w 2590737"/>
              <a:gd name="connsiteY0" fmla="*/ 0 h 2926956"/>
              <a:gd name="connsiteX1" fmla="*/ 2498313 w 2590737"/>
              <a:gd name="connsiteY1" fmla="*/ 428643 h 2926956"/>
              <a:gd name="connsiteX2" fmla="*/ 2501029 w 2590737"/>
              <a:gd name="connsiteY2" fmla="*/ 431631 h 2926956"/>
              <a:gd name="connsiteX3" fmla="*/ 2445696 w 2590737"/>
              <a:gd name="connsiteY3" fmla="*/ 582811 h 2926956"/>
              <a:gd name="connsiteX4" fmla="*/ 2335437 w 2590737"/>
              <a:gd name="connsiteY4" fmla="*/ 1312109 h 2926956"/>
              <a:gd name="connsiteX5" fmla="*/ 2528166 w 2590737"/>
              <a:gd name="connsiteY5" fmla="*/ 2266732 h 2926956"/>
              <a:gd name="connsiteX6" fmla="*/ 2590737 w 2590737"/>
              <a:gd name="connsiteY6" fmla="*/ 2396622 h 2926956"/>
              <a:gd name="connsiteX7" fmla="*/ 2498313 w 2590737"/>
              <a:gd name="connsiteY7" fmla="*/ 2498313 h 2926956"/>
              <a:gd name="connsiteX8" fmla="*/ 1463478 w 2590737"/>
              <a:gd name="connsiteY8" fmla="*/ 2926956 h 2926956"/>
              <a:gd name="connsiteX9" fmla="*/ 0 w 2590737"/>
              <a:gd name="connsiteY9" fmla="*/ 1463478 h 2926956"/>
              <a:gd name="connsiteX10" fmla="*/ 1463478 w 2590737"/>
              <a:gd name="connsiteY10" fmla="*/ 0 h 292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p:spPr>
      </p:pic>
      <p:pic>
        <p:nvPicPr>
          <p:cNvPr id="16" name="Picture 15" descr="A picture containing green, holding&#10;&#10;Description automatically generated">
            <a:extLst>
              <a:ext uri="{FF2B5EF4-FFF2-40B4-BE49-F238E27FC236}">
                <a16:creationId xmlns:a16="http://schemas.microsoft.com/office/drawing/2014/main" id="{42E7DB38-A0E1-C441-9B1A-F640B3E3A2A0}"/>
              </a:ext>
            </a:extLst>
          </p:cNvPr>
          <p:cNvPicPr>
            <a:picLocks noChangeAspect="1"/>
          </p:cNvPicPr>
          <p:nvPr/>
        </p:nvPicPr>
        <p:blipFill rotWithShape="1">
          <a:blip r:embed="rId4">
            <a:extLst>
              <a:ext uri="{28A0092B-C50C-407E-A947-70E740481C1C}">
                <a14:useLocalDpi xmlns:a14="http://schemas.microsoft.com/office/drawing/2010/main" val="0"/>
              </a:ext>
            </a:extLst>
          </a:blip>
          <a:srcRect r="5" b="12008"/>
          <a:stretch/>
        </p:blipFill>
        <p:spPr>
          <a:xfrm>
            <a:off x="7649289" y="2654912"/>
            <a:ext cx="1933372" cy="2195217"/>
          </a:xfrm>
          <a:custGeom>
            <a:avLst/>
            <a:gdLst>
              <a:gd name="connsiteX0" fmla="*/ 1114351 w 2577829"/>
              <a:gd name="connsiteY0" fmla="*/ 0 h 2926956"/>
              <a:gd name="connsiteX1" fmla="*/ 2577829 w 2577829"/>
              <a:gd name="connsiteY1" fmla="*/ 1463478 h 2926956"/>
              <a:gd name="connsiteX2" fmla="*/ 1114351 w 2577829"/>
              <a:gd name="connsiteY2" fmla="*/ 2926956 h 2926956"/>
              <a:gd name="connsiteX3" fmla="*/ 79516 w 2577829"/>
              <a:gd name="connsiteY3" fmla="*/ 2498313 h 2926956"/>
              <a:gd name="connsiteX4" fmla="*/ 0 w 2577829"/>
              <a:gd name="connsiteY4" fmla="*/ 2410824 h 2926956"/>
              <a:gd name="connsiteX5" fmla="*/ 69413 w 2577829"/>
              <a:gd name="connsiteY5" fmla="*/ 2266732 h 2926956"/>
              <a:gd name="connsiteX6" fmla="*/ 262142 w 2577829"/>
              <a:gd name="connsiteY6" fmla="*/ 1312109 h 2926956"/>
              <a:gd name="connsiteX7" fmla="*/ 151883 w 2577829"/>
              <a:gd name="connsiteY7" fmla="*/ 582811 h 2926956"/>
              <a:gd name="connsiteX8" fmla="*/ 91478 w 2577829"/>
              <a:gd name="connsiteY8" fmla="*/ 417771 h 2926956"/>
              <a:gd name="connsiteX9" fmla="*/ 183443 w 2577829"/>
              <a:gd name="connsiteY9" fmla="*/ 334187 h 2926956"/>
              <a:gd name="connsiteX10" fmla="*/ 1114351 w 2577829"/>
              <a:gd name="connsiteY10" fmla="*/ 0 h 292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sp>
        <p:nvSpPr>
          <p:cNvPr id="17" name="Rectangle 16">
            <a:extLst>
              <a:ext uri="{FF2B5EF4-FFF2-40B4-BE49-F238E27FC236}">
                <a16:creationId xmlns:a16="http://schemas.microsoft.com/office/drawing/2014/main" id="{34ED801D-0E8A-244E-963F-7AD940634515}"/>
              </a:ext>
            </a:extLst>
          </p:cNvPr>
          <p:cNvSpPr/>
          <p:nvPr/>
        </p:nvSpPr>
        <p:spPr>
          <a:xfrm>
            <a:off x="2251496" y="5506324"/>
            <a:ext cx="2544180" cy="1228995"/>
          </a:xfrm>
          <a:prstGeom prst="rect">
            <a:avLst/>
          </a:prstGeom>
        </p:spPr>
        <p:txBody>
          <a:bodyPr vert="horz" lIns="91440" tIns="45720" rIns="91440" bIns="45720" rtlCol="0">
            <a:normAutofit/>
          </a:bodyPr>
          <a:lstStyle/>
          <a:p>
            <a:pPr algn="ctr" defTabSz="914400" fontAlgn="base">
              <a:lnSpc>
                <a:spcPct val="90000"/>
              </a:lnSpc>
              <a:spcAft>
                <a:spcPts val="600"/>
              </a:spcAft>
            </a:pPr>
            <a:r>
              <a:rPr lang="en-US" sz="1050" b="1" dirty="0"/>
              <a:t>Clemizole and modulators of serotonin signaling suppress seizures in Dravet syndrome </a:t>
            </a:r>
          </a:p>
          <a:p>
            <a:pPr algn="ctr" defTabSz="914400" fontAlgn="base">
              <a:lnSpc>
                <a:spcPct val="90000"/>
              </a:lnSpc>
              <a:spcAft>
                <a:spcPts val="600"/>
              </a:spcAft>
            </a:pPr>
            <a:r>
              <a:rPr lang="en-US" sz="1050" dirty="0"/>
              <a:t>Aliesha Griffin, Kyla R. </a:t>
            </a:r>
            <a:r>
              <a:rPr lang="en-US" sz="1050" dirty="0" err="1"/>
              <a:t>Hamling</a:t>
            </a:r>
            <a:r>
              <a:rPr lang="en-US" sz="1050" dirty="0"/>
              <a:t>, Kelly </a:t>
            </a:r>
            <a:r>
              <a:rPr lang="en-US" sz="1050" dirty="0" err="1"/>
              <a:t>Knupp</a:t>
            </a:r>
            <a:r>
              <a:rPr lang="en-US" sz="1050" dirty="0"/>
              <a:t>, </a:t>
            </a:r>
            <a:r>
              <a:rPr lang="en-US" sz="1050" dirty="0" err="1"/>
              <a:t>SoonGweon</a:t>
            </a:r>
            <a:r>
              <a:rPr lang="en-US" sz="1050" dirty="0"/>
              <a:t> Hong, Luke P. Lee, &amp; </a:t>
            </a:r>
            <a:r>
              <a:rPr lang="en-US" sz="1050" b="1" dirty="0">
                <a:solidFill>
                  <a:srgbClr val="FF0000"/>
                </a:solidFill>
              </a:rPr>
              <a:t>Scott C. Baraban</a:t>
            </a:r>
          </a:p>
        </p:txBody>
      </p:sp>
      <p:sp>
        <p:nvSpPr>
          <p:cNvPr id="19" name="Rectangle 18">
            <a:extLst>
              <a:ext uri="{FF2B5EF4-FFF2-40B4-BE49-F238E27FC236}">
                <a16:creationId xmlns:a16="http://schemas.microsoft.com/office/drawing/2014/main" id="{5D9116FC-26C0-1F4A-AD49-1D681A6976A1}"/>
              </a:ext>
            </a:extLst>
          </p:cNvPr>
          <p:cNvSpPr/>
          <p:nvPr/>
        </p:nvSpPr>
        <p:spPr>
          <a:xfrm>
            <a:off x="4804403" y="5496563"/>
            <a:ext cx="2404234" cy="1228995"/>
          </a:xfrm>
          <a:prstGeom prst="rect">
            <a:avLst/>
          </a:prstGeom>
        </p:spPr>
        <p:txBody>
          <a:bodyPr vert="horz" lIns="91440" tIns="45720" rIns="91440" bIns="45720" rtlCol="0" anchor="t">
            <a:normAutofit/>
          </a:bodyPr>
          <a:lstStyle/>
          <a:p>
            <a:pPr algn="ctr" defTabSz="914400">
              <a:lnSpc>
                <a:spcPct val="90000"/>
              </a:lnSpc>
              <a:spcAft>
                <a:spcPts val="600"/>
              </a:spcAft>
            </a:pPr>
            <a:r>
              <a:rPr lang="en-US" sz="1050" b="1" dirty="0"/>
              <a:t>Drug screening in </a:t>
            </a:r>
            <a:r>
              <a:rPr lang="en-US" sz="1050" b="1" i="1" dirty="0"/>
              <a:t>Scn1a</a:t>
            </a:r>
            <a:r>
              <a:rPr lang="en-US" sz="1050" b="1" dirty="0"/>
              <a:t> zebrafish mutant identifies clemizole as a potential Dravet syndrome treatment</a:t>
            </a:r>
          </a:p>
          <a:p>
            <a:pPr algn="ctr" defTabSz="914400">
              <a:lnSpc>
                <a:spcPct val="90000"/>
              </a:lnSpc>
              <a:spcAft>
                <a:spcPts val="600"/>
              </a:spcAft>
            </a:pPr>
            <a:r>
              <a:rPr lang="en-US" sz="1050" b="1" dirty="0">
                <a:solidFill>
                  <a:srgbClr val="FF0000"/>
                </a:solidFill>
              </a:rPr>
              <a:t>Scott C. Baraban</a:t>
            </a:r>
            <a:r>
              <a:rPr lang="en-US" sz="1050" dirty="0"/>
              <a:t>, Matthew T. </a:t>
            </a:r>
            <a:r>
              <a:rPr lang="en-US" sz="1050" dirty="0" err="1"/>
              <a:t>Dinday</a:t>
            </a:r>
            <a:r>
              <a:rPr lang="en-US" sz="1050" dirty="0"/>
              <a:t> &amp; Gabriela A. Hortopan</a:t>
            </a:r>
          </a:p>
        </p:txBody>
      </p:sp>
      <p:sp>
        <p:nvSpPr>
          <p:cNvPr id="30" name="Rectangle 29">
            <a:extLst>
              <a:ext uri="{FF2B5EF4-FFF2-40B4-BE49-F238E27FC236}">
                <a16:creationId xmlns:a16="http://schemas.microsoft.com/office/drawing/2014/main" id="{0E0BD9AB-2D72-5F4D-86FF-EC7DDC63E6C4}"/>
              </a:ext>
            </a:extLst>
          </p:cNvPr>
          <p:cNvSpPr/>
          <p:nvPr/>
        </p:nvSpPr>
        <p:spPr>
          <a:xfrm>
            <a:off x="7293013" y="5506324"/>
            <a:ext cx="2381693" cy="1300356"/>
          </a:xfrm>
          <a:prstGeom prst="rect">
            <a:avLst/>
          </a:prstGeom>
        </p:spPr>
        <p:txBody>
          <a:bodyPr wrap="square">
            <a:spAutoFit/>
          </a:bodyPr>
          <a:lstStyle/>
          <a:p>
            <a:pPr algn="ctr" fontAlgn="base">
              <a:spcAft>
                <a:spcPts val="600"/>
              </a:spcAft>
            </a:pPr>
            <a:r>
              <a:rPr lang="en-US" sz="1050" b="1" dirty="0">
                <a:solidFill>
                  <a:srgbClr val="2A2A2A"/>
                </a:solidFill>
              </a:rPr>
              <a:t>Zebrafish studies identify serotonin receptors mediating antiepileptic activity in Dravet syndrome </a:t>
            </a:r>
          </a:p>
          <a:p>
            <a:pPr algn="ctr" fontAlgn="base">
              <a:spcAft>
                <a:spcPts val="600"/>
              </a:spcAft>
            </a:pPr>
            <a:r>
              <a:rPr lang="en-US" sz="1050" dirty="0"/>
              <a:t>Aliesha L Griffin, Priyadarshini Jaishankar, Jean-Marc </a:t>
            </a:r>
            <a:r>
              <a:rPr lang="en-US" sz="1050" dirty="0" err="1"/>
              <a:t>Grandjean</a:t>
            </a:r>
            <a:r>
              <a:rPr lang="en-US" sz="1050" dirty="0"/>
              <a:t>, Steven H Olson, Adam R </a:t>
            </a:r>
            <a:r>
              <a:rPr lang="en-US" sz="1050" dirty="0" err="1"/>
              <a:t>Renslo</a:t>
            </a:r>
            <a:r>
              <a:rPr lang="en-US" sz="1050" dirty="0"/>
              <a:t>, </a:t>
            </a:r>
            <a:r>
              <a:rPr lang="en-US" sz="1050" b="1" dirty="0">
                <a:solidFill>
                  <a:srgbClr val="FF0000"/>
                </a:solidFill>
              </a:rPr>
              <a:t>Scott C Baraban</a:t>
            </a:r>
            <a:endParaRPr lang="en-US" sz="1050" b="1" i="0" dirty="0">
              <a:solidFill>
                <a:srgbClr val="FF0000"/>
              </a:solidFill>
              <a:effectLst/>
            </a:endParaRPr>
          </a:p>
        </p:txBody>
      </p:sp>
      <p:sp>
        <p:nvSpPr>
          <p:cNvPr id="31" name="TextBox 30">
            <a:extLst>
              <a:ext uri="{FF2B5EF4-FFF2-40B4-BE49-F238E27FC236}">
                <a16:creationId xmlns:a16="http://schemas.microsoft.com/office/drawing/2014/main" id="{2EAE747C-156C-EF42-BB21-390933FBB356}"/>
              </a:ext>
            </a:extLst>
          </p:cNvPr>
          <p:cNvSpPr txBox="1"/>
          <p:nvPr/>
        </p:nvSpPr>
        <p:spPr>
          <a:xfrm>
            <a:off x="5238593" y="1314159"/>
            <a:ext cx="1570238" cy="584775"/>
          </a:xfrm>
          <a:prstGeom prst="rect">
            <a:avLst/>
          </a:prstGeom>
          <a:noFill/>
        </p:spPr>
        <p:txBody>
          <a:bodyPr wrap="none" rtlCol="0">
            <a:spAutoFit/>
          </a:bodyPr>
          <a:lstStyle/>
          <a:p>
            <a:r>
              <a:rPr lang="en-US" sz="3200" b="1" dirty="0"/>
              <a:t>EPX-100</a:t>
            </a:r>
          </a:p>
        </p:txBody>
      </p:sp>
      <p:sp>
        <p:nvSpPr>
          <p:cNvPr id="32" name="TextBox 31">
            <a:extLst>
              <a:ext uri="{FF2B5EF4-FFF2-40B4-BE49-F238E27FC236}">
                <a16:creationId xmlns:a16="http://schemas.microsoft.com/office/drawing/2014/main" id="{11C2DD99-1AE5-584C-8B64-2125F53AD865}"/>
              </a:ext>
            </a:extLst>
          </p:cNvPr>
          <p:cNvSpPr txBox="1"/>
          <p:nvPr/>
        </p:nvSpPr>
        <p:spPr>
          <a:xfrm>
            <a:off x="3026126" y="1938940"/>
            <a:ext cx="1049454" cy="707886"/>
          </a:xfrm>
          <a:prstGeom prst="rect">
            <a:avLst/>
          </a:prstGeom>
          <a:noFill/>
        </p:spPr>
        <p:txBody>
          <a:bodyPr wrap="none" rtlCol="0">
            <a:spAutoFit/>
          </a:bodyPr>
          <a:lstStyle/>
          <a:p>
            <a:r>
              <a:rPr lang="en-US" sz="2000" b="1" dirty="0"/>
              <a:t>EPX-200</a:t>
            </a:r>
          </a:p>
          <a:p>
            <a:r>
              <a:rPr lang="en-US" sz="2000" b="1" dirty="0"/>
              <a:t>EPX-300</a:t>
            </a:r>
          </a:p>
        </p:txBody>
      </p:sp>
      <p:sp>
        <p:nvSpPr>
          <p:cNvPr id="33" name="TextBox 32">
            <a:extLst>
              <a:ext uri="{FF2B5EF4-FFF2-40B4-BE49-F238E27FC236}">
                <a16:creationId xmlns:a16="http://schemas.microsoft.com/office/drawing/2014/main" id="{30635CCD-1CB0-424D-9E53-F96940AA6D7E}"/>
              </a:ext>
            </a:extLst>
          </p:cNvPr>
          <p:cNvSpPr txBox="1"/>
          <p:nvPr/>
        </p:nvSpPr>
        <p:spPr>
          <a:xfrm>
            <a:off x="7937634" y="1631163"/>
            <a:ext cx="1049454" cy="1015663"/>
          </a:xfrm>
          <a:prstGeom prst="rect">
            <a:avLst/>
          </a:prstGeom>
          <a:noFill/>
        </p:spPr>
        <p:txBody>
          <a:bodyPr wrap="none" rtlCol="0">
            <a:spAutoFit/>
          </a:bodyPr>
          <a:lstStyle/>
          <a:p>
            <a:r>
              <a:rPr lang="en-US" sz="2000" b="1" dirty="0"/>
              <a:t>EPX-101</a:t>
            </a:r>
          </a:p>
          <a:p>
            <a:r>
              <a:rPr lang="en-US" sz="2000" b="1" dirty="0"/>
              <a:t>EPX-102</a:t>
            </a:r>
          </a:p>
          <a:p>
            <a:r>
              <a:rPr lang="en-US" sz="2000" b="1" dirty="0"/>
              <a:t>EPX-103</a:t>
            </a:r>
          </a:p>
        </p:txBody>
      </p:sp>
      <p:cxnSp>
        <p:nvCxnSpPr>
          <p:cNvPr id="34" name="Straight Connector 33">
            <a:extLst>
              <a:ext uri="{FF2B5EF4-FFF2-40B4-BE49-F238E27FC236}">
                <a16:creationId xmlns:a16="http://schemas.microsoft.com/office/drawing/2014/main" id="{2A74B4F0-CEA0-F94D-8806-2CBC670961A8}"/>
              </a:ext>
            </a:extLst>
          </p:cNvPr>
          <p:cNvCxnSpPr>
            <a:cxnSpLocks/>
          </p:cNvCxnSpPr>
          <p:nvPr/>
        </p:nvCxnSpPr>
        <p:spPr>
          <a:xfrm>
            <a:off x="3513182" y="4850129"/>
            <a:ext cx="10404" cy="656195"/>
          </a:xfrm>
          <a:prstGeom prst="line">
            <a:avLst/>
          </a:prstGeom>
          <a:ln w="28575">
            <a:solidFill>
              <a:srgbClr val="144662"/>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DA49F0D-F187-F046-A344-A42149C6B4D3}"/>
              </a:ext>
            </a:extLst>
          </p:cNvPr>
          <p:cNvCxnSpPr>
            <a:cxnSpLocks/>
            <a:stCxn id="16" idx="2"/>
            <a:endCxn id="30" idx="0"/>
          </p:cNvCxnSpPr>
          <p:nvPr/>
        </p:nvCxnSpPr>
        <p:spPr>
          <a:xfrm flipH="1">
            <a:off x="8483860" y="4850129"/>
            <a:ext cx="1192" cy="656195"/>
          </a:xfrm>
          <a:prstGeom prst="line">
            <a:avLst/>
          </a:prstGeom>
          <a:ln w="28575">
            <a:solidFill>
              <a:srgbClr val="144662"/>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7135EC6-8979-A249-9D2F-C3D635228E56}"/>
              </a:ext>
            </a:extLst>
          </p:cNvPr>
          <p:cNvCxnSpPr>
            <a:cxnSpLocks/>
            <a:stCxn id="14" idx="2"/>
            <a:endCxn id="19" idx="0"/>
          </p:cNvCxnSpPr>
          <p:nvPr/>
        </p:nvCxnSpPr>
        <p:spPr>
          <a:xfrm flipH="1">
            <a:off x="6006520" y="5365635"/>
            <a:ext cx="1" cy="130928"/>
          </a:xfrm>
          <a:prstGeom prst="line">
            <a:avLst/>
          </a:prstGeom>
          <a:ln w="28575">
            <a:solidFill>
              <a:srgbClr val="14466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720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485B5851-DDCE-4445-9E90-FA11E214BE00}"/>
              </a:ext>
            </a:extLst>
          </p:cNvPr>
          <p:cNvSpPr>
            <a:spLocks noGrp="1"/>
          </p:cNvSpPr>
          <p:nvPr>
            <p:ph type="sldNum" sz="quarter" idx="12"/>
          </p:nvPr>
        </p:nvSpPr>
        <p:spPr>
          <a:xfrm>
            <a:off x="8732363" y="6492878"/>
            <a:ext cx="2743200" cy="365125"/>
          </a:xfrm>
        </p:spPr>
        <p:txBody>
          <a:bodyPr/>
          <a:lstStyle/>
          <a:p>
            <a:pPr>
              <a:defRPr/>
            </a:pPr>
            <a:fld id="{0989F2BC-8596-456E-8FDE-C2EE8B5BC767}" type="slidenum">
              <a:rPr lang="en-US" b="1" i="1">
                <a:solidFill>
                  <a:prstClr val="black"/>
                </a:solidFill>
              </a:rPr>
              <a:pPr>
                <a:defRPr/>
              </a:pPr>
              <a:t>8</a:t>
            </a:fld>
            <a:endParaRPr lang="en-US" b="1" i="1" dirty="0">
              <a:solidFill>
                <a:prstClr val="black"/>
              </a:solidFill>
            </a:endParaRPr>
          </a:p>
        </p:txBody>
      </p:sp>
      <p:sp>
        <p:nvSpPr>
          <p:cNvPr id="65" name="Title 1">
            <a:extLst>
              <a:ext uri="{FF2B5EF4-FFF2-40B4-BE49-F238E27FC236}">
                <a16:creationId xmlns:a16="http://schemas.microsoft.com/office/drawing/2014/main" id="{F50390A9-001B-4F7D-8A01-56FA59BD9D4F}"/>
              </a:ext>
            </a:extLst>
          </p:cNvPr>
          <p:cNvSpPr>
            <a:spLocks noGrp="1"/>
          </p:cNvSpPr>
          <p:nvPr>
            <p:ph type="title"/>
          </p:nvPr>
        </p:nvSpPr>
        <p:spPr>
          <a:xfrm>
            <a:off x="0" y="122681"/>
            <a:ext cx="11353800" cy="1005063"/>
          </a:xfrm>
          <a:noFill/>
          <a:ln>
            <a:noFill/>
          </a:ln>
        </p:spPr>
        <p:txBody>
          <a:bodyPr vert="horz" lIns="288000" tIns="0" rIns="91440" bIns="0" rtlCol="0" anchor="ctr" anchorCtr="0">
            <a:noAutofit/>
          </a:bodyPr>
          <a:lstStyle/>
          <a:p>
            <a:r>
              <a:rPr lang="en-US" sz="3600" b="1" dirty="0">
                <a:solidFill>
                  <a:schemeClr val="bg1"/>
                </a:solidFill>
                <a:latin typeface="+mn-lt"/>
              </a:rPr>
              <a:t>Proposed Mechanism of Action</a:t>
            </a:r>
          </a:p>
        </p:txBody>
      </p:sp>
      <p:cxnSp>
        <p:nvCxnSpPr>
          <p:cNvPr id="20" name="Connector: Elbow 33">
            <a:extLst>
              <a:ext uri="{FF2B5EF4-FFF2-40B4-BE49-F238E27FC236}">
                <a16:creationId xmlns:a16="http://schemas.microsoft.com/office/drawing/2014/main" id="{F0078E08-4A26-1D4E-911A-4247D6C0245F}"/>
              </a:ext>
            </a:extLst>
          </p:cNvPr>
          <p:cNvCxnSpPr>
            <a:cxnSpLocks/>
          </p:cNvCxnSpPr>
          <p:nvPr/>
        </p:nvCxnSpPr>
        <p:spPr>
          <a:xfrm rot="10800000" flipV="1">
            <a:off x="7583861" y="2583943"/>
            <a:ext cx="1758961" cy="2285778"/>
          </a:xfrm>
          <a:prstGeom prst="bentConnector3">
            <a:avLst>
              <a:gd name="adj1" fmla="val -258"/>
            </a:avLst>
          </a:prstGeom>
          <a:ln w="88900">
            <a:solidFill>
              <a:srgbClr val="002060"/>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 name="Circle: Hollow 1">
            <a:extLst>
              <a:ext uri="{FF2B5EF4-FFF2-40B4-BE49-F238E27FC236}">
                <a16:creationId xmlns:a16="http://schemas.microsoft.com/office/drawing/2014/main" id="{E3FB6FF7-01B8-4A47-A034-649DBC554AC4}"/>
              </a:ext>
            </a:extLst>
          </p:cNvPr>
          <p:cNvSpPr>
            <a:spLocks noChangeAspect="1"/>
          </p:cNvSpPr>
          <p:nvPr/>
        </p:nvSpPr>
        <p:spPr>
          <a:xfrm>
            <a:off x="5813384" y="4412523"/>
            <a:ext cx="914400" cy="914400"/>
          </a:xfrm>
          <a:prstGeom prst="donut">
            <a:avLst>
              <a:gd name="adj" fmla="val 17982"/>
            </a:avLst>
          </a:prstGeom>
          <a:solidFill>
            <a:srgbClr val="5B9BD5">
              <a:alpha val="45098"/>
            </a:srgbClr>
          </a:solidFill>
          <a:ln>
            <a:solidFill>
              <a:srgbClr val="5B9BD5">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ircle: Hollow 18">
            <a:extLst>
              <a:ext uri="{FF2B5EF4-FFF2-40B4-BE49-F238E27FC236}">
                <a16:creationId xmlns:a16="http://schemas.microsoft.com/office/drawing/2014/main" id="{3FE95842-BBF9-CC48-B4AD-B25362EC501B}"/>
              </a:ext>
            </a:extLst>
          </p:cNvPr>
          <p:cNvSpPr>
            <a:spLocks noChangeAspect="1"/>
          </p:cNvSpPr>
          <p:nvPr/>
        </p:nvSpPr>
        <p:spPr>
          <a:xfrm>
            <a:off x="5474103" y="4073242"/>
            <a:ext cx="1592962" cy="1592962"/>
          </a:xfrm>
          <a:prstGeom prst="donut">
            <a:avLst>
              <a:gd name="adj" fmla="val 11219"/>
            </a:avLst>
          </a:prstGeom>
          <a:solidFill>
            <a:srgbClr val="58C0E6">
              <a:alpha val="45098"/>
            </a:srgbClr>
          </a:solidFill>
          <a:ln>
            <a:solidFill>
              <a:srgbClr val="58C0E6">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E1CD41A4-FF60-1F44-BEE1-D0E4ABBBEBF5}"/>
              </a:ext>
            </a:extLst>
          </p:cNvPr>
          <p:cNvSpPr/>
          <p:nvPr/>
        </p:nvSpPr>
        <p:spPr>
          <a:xfrm>
            <a:off x="6113566" y="4715169"/>
            <a:ext cx="314036" cy="309107"/>
          </a:xfrm>
          <a:prstGeom prst="ellipse">
            <a:avLst/>
          </a:prstGeom>
          <a:solidFill>
            <a:srgbClr val="144662">
              <a:alpha val="45098"/>
            </a:srgbClr>
          </a:solidFill>
          <a:ln>
            <a:solidFill>
              <a:srgbClr val="144662">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6">
            <a:extLst>
              <a:ext uri="{FF2B5EF4-FFF2-40B4-BE49-F238E27FC236}">
                <a16:creationId xmlns:a16="http://schemas.microsoft.com/office/drawing/2014/main" id="{2E88FDA7-7DAB-9446-9C2E-F24AA201522C}"/>
              </a:ext>
            </a:extLst>
          </p:cNvPr>
          <p:cNvSpPr txBox="1">
            <a:spLocks/>
          </p:cNvSpPr>
          <p:nvPr/>
        </p:nvSpPr>
        <p:spPr>
          <a:xfrm>
            <a:off x="4613255" y="4244422"/>
            <a:ext cx="3314657" cy="1250601"/>
          </a:xfrm>
          <a:prstGeom prst="rect">
            <a:avLst/>
          </a:prstGeom>
        </p:spPr>
        <p:txBody>
          <a:bodyPr vert="horz" lIns="0" tIns="0" rIns="0" bIns="0" rtlCol="0" anchor="ctr">
            <a:noAutofit/>
          </a:bodyPr>
          <a:lstStyle>
            <a:lvl1pPr marL="0" indent="0" algn="ctr" defTabSz="685800" rtl="0" eaLnBrk="1" latinLnBrk="0" hangingPunct="1">
              <a:lnSpc>
                <a:spcPct val="90000"/>
              </a:lnSpc>
              <a:spcBef>
                <a:spcPts val="750"/>
              </a:spcBef>
              <a:buFont typeface="Arial" panose="020B0604020202020204" pitchFamily="34" charset="0"/>
              <a:buNone/>
              <a:defRPr sz="1050" kern="1200">
                <a:solidFill>
                  <a:schemeClr val="tx1">
                    <a:lumMod val="75000"/>
                    <a:lumOff val="25000"/>
                  </a:schemeClr>
                </a:solidFill>
                <a:latin typeface="+mn-lt"/>
                <a:ea typeface="+mn-ea"/>
                <a:cs typeface="+mn-cs"/>
              </a:defRPr>
            </a:lvl1pPr>
            <a:lvl2pPr marL="407194" indent="-207169"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n-lt"/>
                <a:ea typeface="+mn-ea"/>
                <a:cs typeface="+mn-cs"/>
              </a:defRPr>
            </a:lvl2pPr>
            <a:lvl3pPr marL="607219" indent="-200025" algn="l" defTabSz="685800" rtl="0" eaLnBrk="1" latinLnBrk="0" hangingPunct="1">
              <a:lnSpc>
                <a:spcPct val="90000"/>
              </a:lnSpc>
              <a:spcBef>
                <a:spcPts val="375"/>
              </a:spcBef>
              <a:buFont typeface="Arial" panose="020B0604020202020204" pitchFamily="34" charset="0"/>
              <a:buChar char="•"/>
              <a:defRPr sz="1050" kern="1200">
                <a:solidFill>
                  <a:schemeClr val="tx1">
                    <a:lumMod val="75000"/>
                    <a:lumOff val="25000"/>
                  </a:schemeClr>
                </a:solidFill>
                <a:latin typeface="+mn-lt"/>
                <a:ea typeface="+mn-ea"/>
                <a:cs typeface="+mn-cs"/>
              </a:defRPr>
            </a:lvl3pPr>
            <a:lvl4pPr marL="807244" indent="-200025" algn="l" defTabSz="685800" rtl="0" eaLnBrk="1" latinLnBrk="0" hangingPunct="1">
              <a:lnSpc>
                <a:spcPct val="90000"/>
              </a:lnSpc>
              <a:spcBef>
                <a:spcPts val="375"/>
              </a:spcBef>
              <a:buFont typeface="Arial" panose="020B0604020202020204" pitchFamily="34" charset="0"/>
              <a:buChar char="•"/>
              <a:defRPr sz="1050" kern="1200">
                <a:solidFill>
                  <a:schemeClr val="tx1">
                    <a:lumMod val="75000"/>
                    <a:lumOff val="25000"/>
                  </a:schemeClr>
                </a:solidFill>
                <a:latin typeface="+mn-lt"/>
                <a:ea typeface="+mn-ea"/>
                <a:cs typeface="+mn-cs"/>
              </a:defRPr>
            </a:lvl4pPr>
            <a:lvl5pPr marL="1007269" indent="-200025" algn="l" defTabSz="685800" rtl="0" eaLnBrk="1" latinLnBrk="0" hangingPunct="1">
              <a:lnSpc>
                <a:spcPct val="90000"/>
              </a:lnSpc>
              <a:spcBef>
                <a:spcPts val="375"/>
              </a:spcBef>
              <a:buFont typeface="Arial" panose="020B0604020202020204" pitchFamily="34" charset="0"/>
              <a:buChar char="•"/>
              <a:defRPr sz="1050" kern="1200">
                <a:solidFill>
                  <a:schemeClr val="tx1">
                    <a:lumMod val="75000"/>
                    <a:lumOff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3" indent="0" algn="ctr" defTabSz="457189">
              <a:lnSpc>
                <a:spcPct val="100000"/>
              </a:lnSpc>
              <a:spcBef>
                <a:spcPts val="0"/>
              </a:spcBef>
              <a:buClr>
                <a:srgbClr val="000000"/>
              </a:buClr>
              <a:buNone/>
              <a:defRPr/>
            </a:pPr>
            <a:r>
              <a:rPr lang="en-US" sz="2400" b="1" dirty="0">
                <a:solidFill>
                  <a:schemeClr val="tx1"/>
                </a:solidFill>
                <a:latin typeface="Calibri" panose="020F0502020204030204" pitchFamily="34" charset="0"/>
                <a:cs typeface="Calibri" panose="020F0502020204030204" pitchFamily="34" charset="0"/>
              </a:rPr>
              <a:t>Serotonin 2 receptor</a:t>
            </a:r>
          </a:p>
          <a:p>
            <a:pPr marL="0" lvl="3" indent="0" algn="ctr" defTabSz="457189">
              <a:lnSpc>
                <a:spcPct val="100000"/>
              </a:lnSpc>
              <a:spcBef>
                <a:spcPts val="0"/>
              </a:spcBef>
              <a:buClr>
                <a:srgbClr val="000000"/>
              </a:buClr>
              <a:buNone/>
              <a:defRPr/>
            </a:pPr>
            <a:r>
              <a:rPr lang="en-US" sz="1600" dirty="0">
                <a:solidFill>
                  <a:schemeClr val="tx1"/>
                </a:solidFill>
                <a:latin typeface="Calibri" panose="020F0502020204030204" pitchFamily="34" charset="0"/>
                <a:cs typeface="Calibri" panose="020F0502020204030204" pitchFamily="34" charset="0"/>
              </a:rPr>
              <a:t>(HTR2A, </a:t>
            </a:r>
            <a:r>
              <a:rPr lang="en-US" sz="1600" b="1" dirty="0">
                <a:solidFill>
                  <a:schemeClr val="tx1"/>
                </a:solidFill>
                <a:latin typeface="Calibri" panose="020F0502020204030204" pitchFamily="34" charset="0"/>
                <a:cs typeface="Calibri" panose="020F0502020204030204" pitchFamily="34" charset="0"/>
              </a:rPr>
              <a:t>HTR2B</a:t>
            </a:r>
            <a:r>
              <a:rPr lang="en-US" sz="1600" dirty="0">
                <a:solidFill>
                  <a:schemeClr val="tx1"/>
                </a:solidFill>
                <a:latin typeface="Calibri" panose="020F0502020204030204" pitchFamily="34" charset="0"/>
                <a:cs typeface="Calibri" panose="020F0502020204030204" pitchFamily="34" charset="0"/>
              </a:rPr>
              <a:t> and HTR2C)</a:t>
            </a:r>
          </a:p>
        </p:txBody>
      </p:sp>
      <p:sp>
        <p:nvSpPr>
          <p:cNvPr id="25" name="Text Placeholder 6">
            <a:extLst>
              <a:ext uri="{FF2B5EF4-FFF2-40B4-BE49-F238E27FC236}">
                <a16:creationId xmlns:a16="http://schemas.microsoft.com/office/drawing/2014/main" id="{EB986B8F-216B-A84B-8DC8-0BF9568F3FA3}"/>
              </a:ext>
            </a:extLst>
          </p:cNvPr>
          <p:cNvSpPr txBox="1">
            <a:spLocks/>
          </p:cNvSpPr>
          <p:nvPr/>
        </p:nvSpPr>
        <p:spPr>
          <a:xfrm>
            <a:off x="1793251" y="2322633"/>
            <a:ext cx="2743200" cy="822960"/>
          </a:xfrm>
          <a:prstGeom prst="rect">
            <a:avLst/>
          </a:prstGeom>
          <a:solidFill>
            <a:schemeClr val="bg1">
              <a:lumMod val="95000"/>
            </a:schemeClr>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0" tIns="0" rIns="0" bIns="0" rtlCol="0" anchor="ctr">
            <a:noAutofit/>
          </a:bodyPr>
          <a:lstStyle>
            <a:lvl1pPr marL="0" indent="0" algn="ctr" defTabSz="685800" rtl="0" eaLnBrk="1" latinLnBrk="0" hangingPunct="1">
              <a:lnSpc>
                <a:spcPct val="90000"/>
              </a:lnSpc>
              <a:spcBef>
                <a:spcPts val="750"/>
              </a:spcBef>
              <a:buFont typeface="Arial" panose="020B0604020202020204" pitchFamily="34" charset="0"/>
              <a:buNone/>
              <a:defRPr sz="1050" kern="1200">
                <a:solidFill>
                  <a:schemeClr val="tx1">
                    <a:lumMod val="75000"/>
                    <a:lumOff val="25000"/>
                  </a:schemeClr>
                </a:solidFill>
                <a:latin typeface="+mn-lt"/>
                <a:ea typeface="+mn-ea"/>
                <a:cs typeface="+mn-cs"/>
              </a:defRPr>
            </a:lvl1pPr>
            <a:lvl2pPr marL="407194" indent="-207169"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n-lt"/>
                <a:ea typeface="+mn-ea"/>
                <a:cs typeface="+mn-cs"/>
              </a:defRPr>
            </a:lvl2pPr>
            <a:lvl3pPr marL="607219" indent="-200025" algn="l" defTabSz="685800" rtl="0" eaLnBrk="1" latinLnBrk="0" hangingPunct="1">
              <a:lnSpc>
                <a:spcPct val="90000"/>
              </a:lnSpc>
              <a:spcBef>
                <a:spcPts val="375"/>
              </a:spcBef>
              <a:buFont typeface="Arial" panose="020B0604020202020204" pitchFamily="34" charset="0"/>
              <a:buChar char="•"/>
              <a:defRPr sz="1050" kern="1200">
                <a:solidFill>
                  <a:schemeClr val="tx1">
                    <a:lumMod val="75000"/>
                    <a:lumOff val="25000"/>
                  </a:schemeClr>
                </a:solidFill>
                <a:latin typeface="+mn-lt"/>
                <a:ea typeface="+mn-ea"/>
                <a:cs typeface="+mn-cs"/>
              </a:defRPr>
            </a:lvl3pPr>
            <a:lvl4pPr marL="807244" indent="-200025" algn="l" defTabSz="685800" rtl="0" eaLnBrk="1" latinLnBrk="0" hangingPunct="1">
              <a:lnSpc>
                <a:spcPct val="90000"/>
              </a:lnSpc>
              <a:spcBef>
                <a:spcPts val="375"/>
              </a:spcBef>
              <a:buFont typeface="Arial" panose="020B0604020202020204" pitchFamily="34" charset="0"/>
              <a:buChar char="•"/>
              <a:defRPr sz="1050" kern="1200">
                <a:solidFill>
                  <a:schemeClr val="tx1">
                    <a:lumMod val="75000"/>
                    <a:lumOff val="25000"/>
                  </a:schemeClr>
                </a:solidFill>
                <a:latin typeface="+mn-lt"/>
                <a:ea typeface="+mn-ea"/>
                <a:cs typeface="+mn-cs"/>
              </a:defRPr>
            </a:lvl4pPr>
            <a:lvl5pPr marL="1007269" indent="-200025" algn="l" defTabSz="685800" rtl="0" eaLnBrk="1" latinLnBrk="0" hangingPunct="1">
              <a:lnSpc>
                <a:spcPct val="90000"/>
              </a:lnSpc>
              <a:spcBef>
                <a:spcPts val="375"/>
              </a:spcBef>
              <a:buFont typeface="Arial" panose="020B0604020202020204" pitchFamily="34" charset="0"/>
              <a:buChar char="•"/>
              <a:defRPr sz="1050" kern="1200">
                <a:solidFill>
                  <a:schemeClr val="tx1">
                    <a:lumMod val="75000"/>
                    <a:lumOff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3" indent="0" algn="ctr" defTabSz="457189">
              <a:lnSpc>
                <a:spcPct val="100000"/>
              </a:lnSpc>
              <a:spcBef>
                <a:spcPts val="0"/>
              </a:spcBef>
              <a:buClr>
                <a:srgbClr val="000000"/>
              </a:buClr>
              <a:buNone/>
              <a:defRPr/>
            </a:pPr>
            <a:r>
              <a:rPr lang="en-US" sz="2000" b="1" dirty="0">
                <a:solidFill>
                  <a:srgbClr val="254061"/>
                </a:solidFill>
                <a:latin typeface="Calibri" panose="020F0502020204030204" pitchFamily="34" charset="0"/>
                <a:cs typeface="Calibri" panose="020F0502020204030204" pitchFamily="34" charset="0"/>
              </a:rPr>
              <a:t>EPX-100 &amp; Analogs</a:t>
            </a:r>
          </a:p>
          <a:p>
            <a:pPr marL="0" lvl="3" indent="0" algn="ctr" defTabSz="457189">
              <a:lnSpc>
                <a:spcPct val="100000"/>
              </a:lnSpc>
              <a:spcBef>
                <a:spcPts val="0"/>
              </a:spcBef>
              <a:buClr>
                <a:srgbClr val="000000"/>
              </a:buClr>
              <a:buNone/>
              <a:defRPr/>
            </a:pPr>
            <a:r>
              <a:rPr lang="en-US" sz="1400" dirty="0">
                <a:solidFill>
                  <a:schemeClr val="tx1"/>
                </a:solidFill>
                <a:latin typeface="Calibri" panose="020F0502020204030204" pitchFamily="34" charset="0"/>
                <a:cs typeface="Calibri" panose="020F0502020204030204" pitchFamily="34" charset="0"/>
              </a:rPr>
              <a:t>Antihistamine</a:t>
            </a:r>
          </a:p>
          <a:p>
            <a:pPr marL="0" lvl="3" indent="0" algn="ctr" defTabSz="457189">
              <a:lnSpc>
                <a:spcPct val="100000"/>
              </a:lnSpc>
              <a:spcBef>
                <a:spcPts val="0"/>
              </a:spcBef>
              <a:buClr>
                <a:srgbClr val="000000"/>
              </a:buClr>
              <a:buNone/>
              <a:defRPr/>
            </a:pPr>
            <a:r>
              <a:rPr lang="en-US" sz="1400" b="1" dirty="0">
                <a:solidFill>
                  <a:srgbClr val="00B050"/>
                </a:solidFill>
                <a:latin typeface="Calibri" panose="020F0502020204030204" pitchFamily="34" charset="0"/>
                <a:cs typeface="Calibri" panose="020F0502020204030204" pitchFamily="34" charset="0"/>
              </a:rPr>
              <a:t>HTR2B agonist activity</a:t>
            </a:r>
          </a:p>
        </p:txBody>
      </p:sp>
      <p:cxnSp>
        <p:nvCxnSpPr>
          <p:cNvPr id="26" name="Connector: Elbow 33">
            <a:extLst>
              <a:ext uri="{FF2B5EF4-FFF2-40B4-BE49-F238E27FC236}">
                <a16:creationId xmlns:a16="http://schemas.microsoft.com/office/drawing/2014/main" id="{6C5D736A-8BE8-7546-8829-60430E9B0F73}"/>
              </a:ext>
            </a:extLst>
          </p:cNvPr>
          <p:cNvCxnSpPr>
            <a:cxnSpLocks/>
          </p:cNvCxnSpPr>
          <p:nvPr/>
        </p:nvCxnSpPr>
        <p:spPr>
          <a:xfrm rot="16200000" flipH="1">
            <a:off x="3177080" y="3133364"/>
            <a:ext cx="1724128" cy="1748586"/>
          </a:xfrm>
          <a:prstGeom prst="bentConnector2">
            <a:avLst/>
          </a:prstGeom>
          <a:ln w="88900">
            <a:solidFill>
              <a:srgbClr val="002060"/>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Text Placeholder 6">
            <a:extLst>
              <a:ext uri="{FF2B5EF4-FFF2-40B4-BE49-F238E27FC236}">
                <a16:creationId xmlns:a16="http://schemas.microsoft.com/office/drawing/2014/main" id="{8E78D8AD-1EE8-4044-95C7-470ED03DF092}"/>
              </a:ext>
            </a:extLst>
          </p:cNvPr>
          <p:cNvSpPr txBox="1">
            <a:spLocks/>
          </p:cNvSpPr>
          <p:nvPr/>
        </p:nvSpPr>
        <p:spPr>
          <a:xfrm>
            <a:off x="4893214" y="2314688"/>
            <a:ext cx="2743200" cy="768096"/>
          </a:xfrm>
          <a:prstGeom prst="rect">
            <a:avLst/>
          </a:prstGeom>
          <a:solidFill>
            <a:schemeClr val="bg1">
              <a:lumMod val="95000"/>
            </a:schemeClr>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0" tIns="0" rIns="0" bIns="0" rtlCol="0" anchor="ctr">
            <a:noAutofit/>
          </a:bodyPr>
          <a:lstStyle>
            <a:lvl1pPr marL="0" indent="0" algn="ctr" defTabSz="685800" rtl="0" eaLnBrk="1" latinLnBrk="0" hangingPunct="1">
              <a:lnSpc>
                <a:spcPct val="90000"/>
              </a:lnSpc>
              <a:spcBef>
                <a:spcPts val="750"/>
              </a:spcBef>
              <a:buFont typeface="Arial" panose="020B0604020202020204" pitchFamily="34" charset="0"/>
              <a:buNone/>
              <a:defRPr sz="1050" kern="1200">
                <a:solidFill>
                  <a:schemeClr val="tx1">
                    <a:lumMod val="75000"/>
                    <a:lumOff val="25000"/>
                  </a:schemeClr>
                </a:solidFill>
                <a:latin typeface="+mn-lt"/>
                <a:ea typeface="+mn-ea"/>
                <a:cs typeface="+mn-cs"/>
              </a:defRPr>
            </a:lvl1pPr>
            <a:lvl2pPr marL="407194" indent="-207169"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n-lt"/>
                <a:ea typeface="+mn-ea"/>
                <a:cs typeface="+mn-cs"/>
              </a:defRPr>
            </a:lvl2pPr>
            <a:lvl3pPr marL="607219" indent="-200025" algn="l" defTabSz="685800" rtl="0" eaLnBrk="1" latinLnBrk="0" hangingPunct="1">
              <a:lnSpc>
                <a:spcPct val="90000"/>
              </a:lnSpc>
              <a:spcBef>
                <a:spcPts val="375"/>
              </a:spcBef>
              <a:buFont typeface="Arial" panose="020B0604020202020204" pitchFamily="34" charset="0"/>
              <a:buChar char="•"/>
              <a:defRPr sz="1050" kern="1200">
                <a:solidFill>
                  <a:schemeClr val="tx1">
                    <a:lumMod val="75000"/>
                    <a:lumOff val="25000"/>
                  </a:schemeClr>
                </a:solidFill>
                <a:latin typeface="+mn-lt"/>
                <a:ea typeface="+mn-ea"/>
                <a:cs typeface="+mn-cs"/>
              </a:defRPr>
            </a:lvl3pPr>
            <a:lvl4pPr marL="807244" indent="-200025" algn="l" defTabSz="685800" rtl="0" eaLnBrk="1" latinLnBrk="0" hangingPunct="1">
              <a:lnSpc>
                <a:spcPct val="90000"/>
              </a:lnSpc>
              <a:spcBef>
                <a:spcPts val="375"/>
              </a:spcBef>
              <a:buFont typeface="Arial" panose="020B0604020202020204" pitchFamily="34" charset="0"/>
              <a:buChar char="•"/>
              <a:defRPr sz="1050" kern="1200">
                <a:solidFill>
                  <a:schemeClr val="tx1">
                    <a:lumMod val="75000"/>
                    <a:lumOff val="25000"/>
                  </a:schemeClr>
                </a:solidFill>
                <a:latin typeface="+mn-lt"/>
                <a:ea typeface="+mn-ea"/>
                <a:cs typeface="+mn-cs"/>
              </a:defRPr>
            </a:lvl4pPr>
            <a:lvl5pPr marL="1007269" indent="-200025" algn="l" defTabSz="685800" rtl="0" eaLnBrk="1" latinLnBrk="0" hangingPunct="1">
              <a:lnSpc>
                <a:spcPct val="90000"/>
              </a:lnSpc>
              <a:spcBef>
                <a:spcPts val="375"/>
              </a:spcBef>
              <a:buFont typeface="Arial" panose="020B0604020202020204" pitchFamily="34" charset="0"/>
              <a:buChar char="•"/>
              <a:defRPr sz="1050" kern="1200">
                <a:solidFill>
                  <a:schemeClr val="tx1">
                    <a:lumMod val="75000"/>
                    <a:lumOff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3" indent="0" algn="ctr" defTabSz="457189">
              <a:lnSpc>
                <a:spcPct val="100000"/>
              </a:lnSpc>
              <a:spcBef>
                <a:spcPts val="0"/>
              </a:spcBef>
              <a:buClr>
                <a:srgbClr val="000000"/>
              </a:buClr>
              <a:buNone/>
              <a:defRPr/>
            </a:pPr>
            <a:r>
              <a:rPr lang="en-US" sz="2000" b="1" dirty="0">
                <a:solidFill>
                  <a:srgbClr val="254061"/>
                </a:solidFill>
                <a:latin typeface="Calibri" panose="020F0502020204030204" pitchFamily="34" charset="0"/>
                <a:cs typeface="Calibri" panose="020F0502020204030204" pitchFamily="34" charset="0"/>
              </a:rPr>
              <a:t>EPX-200</a:t>
            </a:r>
          </a:p>
          <a:p>
            <a:pPr marL="0" lvl="3" indent="0" algn="ctr" defTabSz="457189">
              <a:lnSpc>
                <a:spcPct val="100000"/>
              </a:lnSpc>
              <a:spcBef>
                <a:spcPts val="0"/>
              </a:spcBef>
              <a:buClr>
                <a:srgbClr val="000000"/>
              </a:buClr>
              <a:buNone/>
              <a:defRPr/>
            </a:pPr>
            <a:r>
              <a:rPr lang="en-US" sz="1400" dirty="0">
                <a:solidFill>
                  <a:schemeClr val="tx1"/>
                </a:solidFill>
                <a:latin typeface="Calibri" panose="020F0502020204030204" pitchFamily="34" charset="0"/>
                <a:cs typeface="Calibri" panose="020F0502020204030204" pitchFamily="34" charset="0"/>
              </a:rPr>
              <a:t>Weight loss medication</a:t>
            </a:r>
          </a:p>
          <a:p>
            <a:pPr marL="0" lvl="3" indent="0" algn="ctr" defTabSz="457189">
              <a:lnSpc>
                <a:spcPct val="100000"/>
              </a:lnSpc>
              <a:spcBef>
                <a:spcPts val="0"/>
              </a:spcBef>
              <a:buClr>
                <a:srgbClr val="000000"/>
              </a:buClr>
              <a:buNone/>
              <a:defRPr/>
            </a:pPr>
            <a:r>
              <a:rPr lang="en-US" sz="1400" b="1" dirty="0">
                <a:solidFill>
                  <a:srgbClr val="00B050"/>
                </a:solidFill>
                <a:latin typeface="Calibri" panose="020F0502020204030204" pitchFamily="34" charset="0"/>
                <a:cs typeface="Calibri" panose="020F0502020204030204" pitchFamily="34" charset="0"/>
              </a:rPr>
              <a:t>HTR2A/B/C agonist activity</a:t>
            </a:r>
            <a:endParaRPr lang="en-US" sz="1400" dirty="0">
              <a:solidFill>
                <a:schemeClr val="tx1"/>
              </a:solidFill>
              <a:latin typeface="Calibri" panose="020F0502020204030204" pitchFamily="34" charset="0"/>
              <a:cs typeface="Calibri" panose="020F0502020204030204" pitchFamily="34" charset="0"/>
            </a:endParaRPr>
          </a:p>
        </p:txBody>
      </p:sp>
      <p:sp>
        <p:nvSpPr>
          <p:cNvPr id="28" name="Text Placeholder 6">
            <a:extLst>
              <a:ext uri="{FF2B5EF4-FFF2-40B4-BE49-F238E27FC236}">
                <a16:creationId xmlns:a16="http://schemas.microsoft.com/office/drawing/2014/main" id="{D54C81CA-AF44-6640-8F2D-270F6165FE11}"/>
              </a:ext>
            </a:extLst>
          </p:cNvPr>
          <p:cNvSpPr txBox="1">
            <a:spLocks/>
          </p:cNvSpPr>
          <p:nvPr/>
        </p:nvSpPr>
        <p:spPr>
          <a:xfrm>
            <a:off x="7916373" y="2315274"/>
            <a:ext cx="2743200" cy="768096"/>
          </a:xfrm>
          <a:prstGeom prst="rect">
            <a:avLst/>
          </a:prstGeom>
          <a:solidFill>
            <a:schemeClr val="bg1">
              <a:lumMod val="95000"/>
            </a:schemeClr>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0" tIns="0" rIns="0" bIns="0" rtlCol="0" anchor="ctr">
            <a:noAutofit/>
          </a:bodyPr>
          <a:lstStyle>
            <a:lvl1pPr marL="0" indent="0" algn="ctr" defTabSz="685800" rtl="0" eaLnBrk="1" latinLnBrk="0" hangingPunct="1">
              <a:lnSpc>
                <a:spcPct val="90000"/>
              </a:lnSpc>
              <a:spcBef>
                <a:spcPts val="750"/>
              </a:spcBef>
              <a:buFont typeface="Arial" panose="020B0604020202020204" pitchFamily="34" charset="0"/>
              <a:buNone/>
              <a:defRPr sz="1050" kern="1200">
                <a:solidFill>
                  <a:schemeClr val="tx1">
                    <a:lumMod val="75000"/>
                    <a:lumOff val="25000"/>
                  </a:schemeClr>
                </a:solidFill>
                <a:latin typeface="+mn-lt"/>
                <a:ea typeface="+mn-ea"/>
                <a:cs typeface="+mn-cs"/>
              </a:defRPr>
            </a:lvl1pPr>
            <a:lvl2pPr marL="407194" indent="-207169"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n-lt"/>
                <a:ea typeface="+mn-ea"/>
                <a:cs typeface="+mn-cs"/>
              </a:defRPr>
            </a:lvl2pPr>
            <a:lvl3pPr marL="607219" indent="-200025" algn="l" defTabSz="685800" rtl="0" eaLnBrk="1" latinLnBrk="0" hangingPunct="1">
              <a:lnSpc>
                <a:spcPct val="90000"/>
              </a:lnSpc>
              <a:spcBef>
                <a:spcPts val="375"/>
              </a:spcBef>
              <a:buFont typeface="Arial" panose="020B0604020202020204" pitchFamily="34" charset="0"/>
              <a:buChar char="•"/>
              <a:defRPr sz="1050" kern="1200">
                <a:solidFill>
                  <a:schemeClr val="tx1">
                    <a:lumMod val="75000"/>
                    <a:lumOff val="25000"/>
                  </a:schemeClr>
                </a:solidFill>
                <a:latin typeface="+mn-lt"/>
                <a:ea typeface="+mn-ea"/>
                <a:cs typeface="+mn-cs"/>
              </a:defRPr>
            </a:lvl3pPr>
            <a:lvl4pPr marL="807244" indent="-200025" algn="l" defTabSz="685800" rtl="0" eaLnBrk="1" latinLnBrk="0" hangingPunct="1">
              <a:lnSpc>
                <a:spcPct val="90000"/>
              </a:lnSpc>
              <a:spcBef>
                <a:spcPts val="375"/>
              </a:spcBef>
              <a:buFont typeface="Arial" panose="020B0604020202020204" pitchFamily="34" charset="0"/>
              <a:buChar char="•"/>
              <a:defRPr sz="1050" kern="1200">
                <a:solidFill>
                  <a:schemeClr val="tx1">
                    <a:lumMod val="75000"/>
                    <a:lumOff val="25000"/>
                  </a:schemeClr>
                </a:solidFill>
                <a:latin typeface="+mn-lt"/>
                <a:ea typeface="+mn-ea"/>
                <a:cs typeface="+mn-cs"/>
              </a:defRPr>
            </a:lvl4pPr>
            <a:lvl5pPr marL="1007269" indent="-200025" algn="l" defTabSz="685800" rtl="0" eaLnBrk="1" latinLnBrk="0" hangingPunct="1">
              <a:lnSpc>
                <a:spcPct val="90000"/>
              </a:lnSpc>
              <a:spcBef>
                <a:spcPts val="375"/>
              </a:spcBef>
              <a:buFont typeface="Arial" panose="020B0604020202020204" pitchFamily="34" charset="0"/>
              <a:buChar char="•"/>
              <a:defRPr sz="1050" kern="1200">
                <a:solidFill>
                  <a:schemeClr val="tx1">
                    <a:lumMod val="75000"/>
                    <a:lumOff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3" indent="0" algn="ctr" defTabSz="457189">
              <a:lnSpc>
                <a:spcPct val="100000"/>
              </a:lnSpc>
              <a:spcBef>
                <a:spcPts val="0"/>
              </a:spcBef>
              <a:buClr>
                <a:srgbClr val="000000"/>
              </a:buClr>
              <a:buNone/>
              <a:defRPr/>
            </a:pPr>
            <a:r>
              <a:rPr lang="en-US" sz="2000" b="1" dirty="0">
                <a:solidFill>
                  <a:srgbClr val="254061"/>
                </a:solidFill>
                <a:latin typeface="Calibri" panose="020F0502020204030204" pitchFamily="34" charset="0"/>
                <a:cs typeface="Calibri" panose="020F0502020204030204" pitchFamily="34" charset="0"/>
              </a:rPr>
              <a:t>EPX-300</a:t>
            </a:r>
          </a:p>
          <a:p>
            <a:pPr marL="0" lvl="3" indent="0" algn="ctr" defTabSz="457189">
              <a:lnSpc>
                <a:spcPct val="100000"/>
              </a:lnSpc>
              <a:spcBef>
                <a:spcPts val="0"/>
              </a:spcBef>
              <a:buClr>
                <a:srgbClr val="000000"/>
              </a:buClr>
              <a:buNone/>
              <a:defRPr/>
            </a:pPr>
            <a:r>
              <a:rPr lang="en-US" sz="1400" dirty="0">
                <a:solidFill>
                  <a:schemeClr val="tx1"/>
                </a:solidFill>
                <a:latin typeface="Calibri" panose="020F0502020204030204" pitchFamily="34" charset="0"/>
                <a:cs typeface="Calibri" panose="020F0502020204030204" pitchFamily="34" charset="0"/>
              </a:rPr>
              <a:t>Antidepressant and sleep aid</a:t>
            </a:r>
          </a:p>
          <a:p>
            <a:pPr marL="0" lvl="3" indent="0" algn="ctr" defTabSz="457189">
              <a:lnSpc>
                <a:spcPct val="100000"/>
              </a:lnSpc>
              <a:spcBef>
                <a:spcPts val="0"/>
              </a:spcBef>
              <a:buClr>
                <a:srgbClr val="000000"/>
              </a:buClr>
              <a:buNone/>
              <a:defRPr/>
            </a:pPr>
            <a:r>
              <a:rPr lang="en-US" sz="1400" b="1" dirty="0">
                <a:solidFill>
                  <a:srgbClr val="00B050"/>
                </a:solidFill>
                <a:latin typeface="Calibri" panose="020F0502020204030204" pitchFamily="34" charset="0"/>
                <a:cs typeface="Calibri" panose="020F0502020204030204" pitchFamily="34" charset="0"/>
              </a:rPr>
              <a:t>HTR2A/B/C agonist activity</a:t>
            </a:r>
            <a:endParaRPr lang="en-US" sz="1400" dirty="0">
              <a:solidFill>
                <a:schemeClr val="tx1"/>
              </a:solidFill>
              <a:latin typeface="Calibri" panose="020F0502020204030204" pitchFamily="34" charset="0"/>
              <a:cs typeface="Calibri" panose="020F0502020204030204" pitchFamily="34" charset="0"/>
            </a:endParaRPr>
          </a:p>
        </p:txBody>
      </p:sp>
      <p:cxnSp>
        <p:nvCxnSpPr>
          <p:cNvPr id="29" name="Straight Arrow Connector 28">
            <a:extLst>
              <a:ext uri="{FF2B5EF4-FFF2-40B4-BE49-F238E27FC236}">
                <a16:creationId xmlns:a16="http://schemas.microsoft.com/office/drawing/2014/main" id="{EF711480-5675-BF4B-BD81-58ED641F0D3C}"/>
              </a:ext>
            </a:extLst>
          </p:cNvPr>
          <p:cNvCxnSpPr>
            <a:cxnSpLocks/>
            <a:stCxn id="27" idx="2"/>
            <a:endCxn id="22" idx="0"/>
          </p:cNvCxnSpPr>
          <p:nvPr/>
        </p:nvCxnSpPr>
        <p:spPr>
          <a:xfrm>
            <a:off x="6264814" y="3082784"/>
            <a:ext cx="5770" cy="990458"/>
          </a:xfrm>
          <a:prstGeom prst="straightConnector1">
            <a:avLst/>
          </a:prstGeom>
          <a:ln w="88900">
            <a:solidFill>
              <a:srgbClr val="002060"/>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BC9086BC-578F-1440-93D5-919FD36717D6}"/>
              </a:ext>
            </a:extLst>
          </p:cNvPr>
          <p:cNvGrpSpPr/>
          <p:nvPr/>
        </p:nvGrpSpPr>
        <p:grpSpPr>
          <a:xfrm>
            <a:off x="583585" y="3540330"/>
            <a:ext cx="1354387" cy="775358"/>
            <a:chOff x="471921" y="4593116"/>
            <a:chExt cx="1354387" cy="775358"/>
          </a:xfrm>
        </p:grpSpPr>
        <p:sp>
          <p:nvSpPr>
            <p:cNvPr id="38" name="Text Placeholder 6">
              <a:extLst>
                <a:ext uri="{FF2B5EF4-FFF2-40B4-BE49-F238E27FC236}">
                  <a16:creationId xmlns:a16="http://schemas.microsoft.com/office/drawing/2014/main" id="{A36BEDF1-A932-CE43-8F16-7ECC82FCC58A}"/>
                </a:ext>
              </a:extLst>
            </p:cNvPr>
            <p:cNvSpPr txBox="1">
              <a:spLocks/>
            </p:cNvSpPr>
            <p:nvPr/>
          </p:nvSpPr>
          <p:spPr>
            <a:xfrm>
              <a:off x="546585" y="4833309"/>
              <a:ext cx="1279723" cy="535165"/>
            </a:xfrm>
            <a:prstGeom prst="rect">
              <a:avLst/>
            </a:prstGeom>
            <a:noFill/>
            <a:ln w="12700">
              <a:solidFill>
                <a:schemeClr val="bg1">
                  <a:lumMod val="65000"/>
                </a:schemeClr>
              </a:solidFill>
            </a:ln>
            <a:effectLst/>
          </p:spPr>
          <p:txBody>
            <a:bodyPr vert="horz" lIns="0" tIns="0" rIns="0" bIns="0" rtlCol="0" anchor="ctr">
              <a:noAutofit/>
            </a:bodyPr>
            <a:lstStyle>
              <a:lvl1pPr marL="0" indent="0" algn="ctr" defTabSz="685800" rtl="0" eaLnBrk="1" latinLnBrk="0" hangingPunct="1">
                <a:lnSpc>
                  <a:spcPct val="90000"/>
                </a:lnSpc>
                <a:spcBef>
                  <a:spcPts val="750"/>
                </a:spcBef>
                <a:buFont typeface="Arial" panose="020B0604020202020204" pitchFamily="34" charset="0"/>
                <a:buNone/>
                <a:defRPr sz="1050" kern="1200">
                  <a:solidFill>
                    <a:schemeClr val="tx1">
                      <a:lumMod val="75000"/>
                      <a:lumOff val="25000"/>
                    </a:schemeClr>
                  </a:solidFill>
                  <a:latin typeface="+mn-lt"/>
                  <a:ea typeface="+mn-ea"/>
                  <a:cs typeface="+mn-cs"/>
                </a:defRPr>
              </a:lvl1pPr>
              <a:lvl2pPr marL="407194" indent="-207169"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n-lt"/>
                  <a:ea typeface="+mn-ea"/>
                  <a:cs typeface="+mn-cs"/>
                </a:defRPr>
              </a:lvl2pPr>
              <a:lvl3pPr marL="607219" indent="-200025" algn="l" defTabSz="685800" rtl="0" eaLnBrk="1" latinLnBrk="0" hangingPunct="1">
                <a:lnSpc>
                  <a:spcPct val="90000"/>
                </a:lnSpc>
                <a:spcBef>
                  <a:spcPts val="375"/>
                </a:spcBef>
                <a:buFont typeface="Arial" panose="020B0604020202020204" pitchFamily="34" charset="0"/>
                <a:buChar char="•"/>
                <a:defRPr sz="1050" kern="1200">
                  <a:solidFill>
                    <a:schemeClr val="tx1">
                      <a:lumMod val="75000"/>
                      <a:lumOff val="25000"/>
                    </a:schemeClr>
                  </a:solidFill>
                  <a:latin typeface="+mn-lt"/>
                  <a:ea typeface="+mn-ea"/>
                  <a:cs typeface="+mn-cs"/>
                </a:defRPr>
              </a:lvl3pPr>
              <a:lvl4pPr marL="807244" indent="-200025" algn="l" defTabSz="685800" rtl="0" eaLnBrk="1" latinLnBrk="0" hangingPunct="1">
                <a:lnSpc>
                  <a:spcPct val="90000"/>
                </a:lnSpc>
                <a:spcBef>
                  <a:spcPts val="375"/>
                </a:spcBef>
                <a:buFont typeface="Arial" panose="020B0604020202020204" pitchFamily="34" charset="0"/>
                <a:buChar char="•"/>
                <a:defRPr sz="1050" kern="1200">
                  <a:solidFill>
                    <a:schemeClr val="tx1">
                      <a:lumMod val="75000"/>
                      <a:lumOff val="25000"/>
                    </a:schemeClr>
                  </a:solidFill>
                  <a:latin typeface="+mn-lt"/>
                  <a:ea typeface="+mn-ea"/>
                  <a:cs typeface="+mn-cs"/>
                </a:defRPr>
              </a:lvl4pPr>
              <a:lvl5pPr marL="1007269" indent="-200025" algn="l" defTabSz="685800" rtl="0" eaLnBrk="1" latinLnBrk="0" hangingPunct="1">
                <a:lnSpc>
                  <a:spcPct val="90000"/>
                </a:lnSpc>
                <a:spcBef>
                  <a:spcPts val="375"/>
                </a:spcBef>
                <a:buFont typeface="Arial" panose="020B0604020202020204" pitchFamily="34" charset="0"/>
                <a:buChar char="•"/>
                <a:defRPr sz="1050" kern="1200">
                  <a:solidFill>
                    <a:schemeClr val="tx1">
                      <a:lumMod val="75000"/>
                      <a:lumOff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3" indent="0" algn="ctr" defTabSz="457189">
                <a:lnSpc>
                  <a:spcPct val="100000"/>
                </a:lnSpc>
                <a:spcBef>
                  <a:spcPts val="0"/>
                </a:spcBef>
                <a:buClr>
                  <a:srgbClr val="000000"/>
                </a:buClr>
                <a:buNone/>
                <a:defRPr/>
              </a:pPr>
              <a:r>
                <a:rPr lang="en-US" sz="1100" b="1" dirty="0">
                  <a:solidFill>
                    <a:srgbClr val="254061"/>
                  </a:solidFill>
                  <a:latin typeface="Calibri" panose="020F0502020204030204" pitchFamily="34" charset="0"/>
                  <a:cs typeface="Calibri" panose="020F0502020204030204" pitchFamily="34" charset="0"/>
                </a:rPr>
                <a:t>Candidate</a:t>
              </a:r>
            </a:p>
            <a:p>
              <a:pPr marL="0" lvl="3" indent="0" algn="ctr" defTabSz="457189">
                <a:lnSpc>
                  <a:spcPct val="100000"/>
                </a:lnSpc>
                <a:spcBef>
                  <a:spcPts val="0"/>
                </a:spcBef>
                <a:buClr>
                  <a:srgbClr val="000000"/>
                </a:buClr>
                <a:buNone/>
                <a:defRPr/>
              </a:pPr>
              <a:r>
                <a:rPr lang="en-US" sz="900" dirty="0">
                  <a:solidFill>
                    <a:schemeClr val="tx1"/>
                  </a:solidFill>
                  <a:latin typeface="Calibri" panose="020F0502020204030204" pitchFamily="34" charset="0"/>
                  <a:cs typeface="Calibri" panose="020F0502020204030204" pitchFamily="34" charset="0"/>
                </a:rPr>
                <a:t>Prior Application</a:t>
              </a:r>
            </a:p>
            <a:p>
              <a:pPr marL="0" lvl="3" indent="0" algn="ctr" defTabSz="457189">
                <a:lnSpc>
                  <a:spcPct val="100000"/>
                </a:lnSpc>
                <a:spcBef>
                  <a:spcPts val="0"/>
                </a:spcBef>
                <a:buClr>
                  <a:srgbClr val="000000"/>
                </a:buClr>
                <a:buNone/>
                <a:defRPr/>
              </a:pPr>
              <a:r>
                <a:rPr lang="en-US" sz="900" b="1" dirty="0" err="1">
                  <a:solidFill>
                    <a:srgbClr val="00B050"/>
                  </a:solidFill>
                  <a:latin typeface="Calibri" panose="020F0502020204030204" pitchFamily="34" charset="0"/>
                  <a:cs typeface="Calibri" panose="020F0502020204030204" pitchFamily="34" charset="0"/>
                </a:rPr>
                <a:t>MoA</a:t>
              </a:r>
              <a:endParaRPr lang="en-US" sz="900" dirty="0">
                <a:solidFill>
                  <a:schemeClr val="tx1"/>
                </a:solidFill>
                <a:latin typeface="Calibri" panose="020F0502020204030204" pitchFamily="34" charset="0"/>
                <a:cs typeface="Calibri" panose="020F0502020204030204" pitchFamily="34" charset="0"/>
              </a:endParaRPr>
            </a:p>
          </p:txBody>
        </p:sp>
        <p:sp>
          <p:nvSpPr>
            <p:cNvPr id="39" name="Rectangle 38">
              <a:extLst>
                <a:ext uri="{FF2B5EF4-FFF2-40B4-BE49-F238E27FC236}">
                  <a16:creationId xmlns:a16="http://schemas.microsoft.com/office/drawing/2014/main" id="{27CEE914-5696-654A-A9F4-07A615F57DD8}"/>
                </a:ext>
              </a:extLst>
            </p:cNvPr>
            <p:cNvSpPr/>
            <p:nvPr/>
          </p:nvSpPr>
          <p:spPr>
            <a:xfrm>
              <a:off x="471921" y="4593116"/>
              <a:ext cx="641522" cy="237827"/>
            </a:xfrm>
            <a:prstGeom prst="rect">
              <a:avLst/>
            </a:prstGeom>
          </p:spPr>
          <p:txBody>
            <a:bodyPr wrap="none">
              <a:spAutoFit/>
            </a:bodyPr>
            <a:lstStyle/>
            <a:p>
              <a:pPr marL="0" lvl="3" indent="0" algn="ctr" defTabSz="457189">
                <a:lnSpc>
                  <a:spcPct val="100000"/>
                </a:lnSpc>
                <a:spcBef>
                  <a:spcPts val="0"/>
                </a:spcBef>
                <a:buClr>
                  <a:srgbClr val="000000"/>
                </a:buClr>
                <a:buNone/>
                <a:defRPr/>
              </a:pPr>
              <a:r>
                <a:rPr lang="en-US" sz="1100" b="1" dirty="0">
                  <a:solidFill>
                    <a:srgbClr val="254061"/>
                  </a:solidFill>
                  <a:latin typeface="Calibri" panose="020F0502020204030204" pitchFamily="34" charset="0"/>
                  <a:cs typeface="Calibri" panose="020F0502020204030204" pitchFamily="34" charset="0"/>
                </a:rPr>
                <a:t>Legend:</a:t>
              </a:r>
            </a:p>
          </p:txBody>
        </p:sp>
      </p:grpSp>
    </p:spTree>
    <p:extLst>
      <p:ext uri="{BB962C8B-B14F-4D97-AF65-F5344CB8AC3E}">
        <p14:creationId xmlns:p14="http://schemas.microsoft.com/office/powerpoint/2010/main" val="2207482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485B5851-DDCE-4445-9E90-FA11E214BE00}"/>
              </a:ext>
            </a:extLst>
          </p:cNvPr>
          <p:cNvSpPr>
            <a:spLocks noGrp="1"/>
          </p:cNvSpPr>
          <p:nvPr>
            <p:ph type="sldNum" sz="quarter" idx="12"/>
          </p:nvPr>
        </p:nvSpPr>
        <p:spPr>
          <a:xfrm>
            <a:off x="8732363" y="6492878"/>
            <a:ext cx="2743200" cy="365125"/>
          </a:xfrm>
        </p:spPr>
        <p:txBody>
          <a:bodyPr/>
          <a:lstStyle/>
          <a:p>
            <a:pPr>
              <a:defRPr/>
            </a:pPr>
            <a:fld id="{0989F2BC-8596-456E-8FDE-C2EE8B5BC767}" type="slidenum">
              <a:rPr lang="en-US" b="1" i="1">
                <a:solidFill>
                  <a:prstClr val="black"/>
                </a:solidFill>
              </a:rPr>
              <a:pPr>
                <a:defRPr/>
              </a:pPr>
              <a:t>9</a:t>
            </a:fld>
            <a:endParaRPr lang="en-US" b="1" i="1" dirty="0">
              <a:solidFill>
                <a:prstClr val="black"/>
              </a:solidFill>
            </a:endParaRPr>
          </a:p>
        </p:txBody>
      </p:sp>
      <p:sp>
        <p:nvSpPr>
          <p:cNvPr id="65" name="Title 1">
            <a:extLst>
              <a:ext uri="{FF2B5EF4-FFF2-40B4-BE49-F238E27FC236}">
                <a16:creationId xmlns:a16="http://schemas.microsoft.com/office/drawing/2014/main" id="{F50390A9-001B-4F7D-8A01-56FA59BD9D4F}"/>
              </a:ext>
            </a:extLst>
          </p:cNvPr>
          <p:cNvSpPr>
            <a:spLocks noGrp="1"/>
          </p:cNvSpPr>
          <p:nvPr>
            <p:ph type="title"/>
          </p:nvPr>
        </p:nvSpPr>
        <p:spPr>
          <a:xfrm>
            <a:off x="0" y="122681"/>
            <a:ext cx="11353800" cy="1005063"/>
          </a:xfrm>
          <a:noFill/>
          <a:ln>
            <a:noFill/>
          </a:ln>
        </p:spPr>
        <p:txBody>
          <a:bodyPr vert="horz" lIns="288000" tIns="0" rIns="91440" bIns="0" rtlCol="0" anchor="ctr" anchorCtr="0">
            <a:noAutofit/>
          </a:bodyPr>
          <a:lstStyle/>
          <a:p>
            <a:r>
              <a:rPr lang="en-US" sz="3600" b="1" dirty="0">
                <a:solidFill>
                  <a:schemeClr val="bg1"/>
                </a:solidFill>
                <a:latin typeface="+mn-lt"/>
              </a:rPr>
              <a:t>Development Timeline</a:t>
            </a:r>
          </a:p>
        </p:txBody>
      </p:sp>
      <p:sp>
        <p:nvSpPr>
          <p:cNvPr id="17" name="Rectangle 16">
            <a:extLst>
              <a:ext uri="{FF2B5EF4-FFF2-40B4-BE49-F238E27FC236}">
                <a16:creationId xmlns:a16="http://schemas.microsoft.com/office/drawing/2014/main" id="{0E180A81-9F43-8143-BF46-DE997EC37D4A}"/>
              </a:ext>
            </a:extLst>
          </p:cNvPr>
          <p:cNvSpPr/>
          <p:nvPr/>
        </p:nvSpPr>
        <p:spPr>
          <a:xfrm>
            <a:off x="2973655" y="3082926"/>
            <a:ext cx="4787450" cy="457200"/>
          </a:xfrm>
          <a:prstGeom prst="rect">
            <a:avLst/>
          </a:prstGeom>
          <a:solidFill>
            <a:sysClr val="window" lastClr="FFFFFF">
              <a:lumMod val="95000"/>
            </a:sysClr>
          </a:solidFill>
          <a:ln w="19050" cap="flat" cmpd="sng" algn="ctr">
            <a:noFill/>
            <a:prstDash val="solid"/>
            <a:miter lim="800000"/>
          </a:ln>
          <a:effectLst/>
        </p:spPr>
        <p:txBody>
          <a:bodyPr rtlCol="0" anchor="ctr"/>
          <a:lstStyle/>
          <a:p>
            <a:pPr algn="ctr" defTabSz="457189"/>
            <a:endParaRPr lang="en-US" b="1" kern="0" dirty="0">
              <a:solidFill>
                <a:prstClr val="white"/>
              </a:solidFill>
            </a:endParaRPr>
          </a:p>
        </p:txBody>
      </p:sp>
      <p:sp>
        <p:nvSpPr>
          <p:cNvPr id="19" name="Rectangle 18">
            <a:extLst>
              <a:ext uri="{FF2B5EF4-FFF2-40B4-BE49-F238E27FC236}">
                <a16:creationId xmlns:a16="http://schemas.microsoft.com/office/drawing/2014/main" id="{12BA03F4-D37E-8E49-9E34-EA54122B8544}"/>
              </a:ext>
            </a:extLst>
          </p:cNvPr>
          <p:cNvSpPr/>
          <p:nvPr/>
        </p:nvSpPr>
        <p:spPr>
          <a:xfrm>
            <a:off x="2978737" y="5670426"/>
            <a:ext cx="4787450" cy="457200"/>
          </a:xfrm>
          <a:prstGeom prst="rect">
            <a:avLst/>
          </a:prstGeom>
          <a:solidFill>
            <a:sysClr val="window" lastClr="FFFFFF">
              <a:lumMod val="95000"/>
            </a:sysClr>
          </a:solidFill>
          <a:ln w="19050" cap="flat" cmpd="sng" algn="ctr">
            <a:noFill/>
            <a:prstDash val="solid"/>
            <a:miter lim="800000"/>
          </a:ln>
          <a:effectLst/>
        </p:spPr>
        <p:txBody>
          <a:bodyPr rtlCol="0" anchor="ctr"/>
          <a:lstStyle/>
          <a:p>
            <a:pPr algn="ctr" defTabSz="457189"/>
            <a:endParaRPr lang="en-US" b="1" kern="0" dirty="0">
              <a:solidFill>
                <a:prstClr val="white"/>
              </a:solidFill>
            </a:endParaRPr>
          </a:p>
        </p:txBody>
      </p:sp>
      <p:sp>
        <p:nvSpPr>
          <p:cNvPr id="30" name="Rectangle 29">
            <a:extLst>
              <a:ext uri="{FF2B5EF4-FFF2-40B4-BE49-F238E27FC236}">
                <a16:creationId xmlns:a16="http://schemas.microsoft.com/office/drawing/2014/main" id="{95642F5E-4557-4C4B-8EDB-3984AD1A1788}"/>
              </a:ext>
            </a:extLst>
          </p:cNvPr>
          <p:cNvSpPr/>
          <p:nvPr/>
        </p:nvSpPr>
        <p:spPr>
          <a:xfrm>
            <a:off x="2973655" y="3802440"/>
            <a:ext cx="4787450" cy="457200"/>
          </a:xfrm>
          <a:prstGeom prst="rect">
            <a:avLst/>
          </a:prstGeom>
          <a:solidFill>
            <a:sysClr val="window" lastClr="FFFFFF">
              <a:lumMod val="95000"/>
            </a:sysClr>
          </a:solidFill>
          <a:ln w="19050" cap="flat" cmpd="sng" algn="ctr">
            <a:noFill/>
            <a:prstDash val="solid"/>
            <a:miter lim="800000"/>
          </a:ln>
          <a:effectLst/>
        </p:spPr>
        <p:txBody>
          <a:bodyPr rtlCol="0" anchor="ctr"/>
          <a:lstStyle/>
          <a:p>
            <a:pPr algn="ctr" defTabSz="457189"/>
            <a:endParaRPr lang="en-US" b="1" kern="0" dirty="0">
              <a:solidFill>
                <a:prstClr val="white"/>
              </a:solidFill>
            </a:endParaRPr>
          </a:p>
        </p:txBody>
      </p:sp>
      <p:sp>
        <p:nvSpPr>
          <p:cNvPr id="31" name="Rectangle 30">
            <a:extLst>
              <a:ext uri="{FF2B5EF4-FFF2-40B4-BE49-F238E27FC236}">
                <a16:creationId xmlns:a16="http://schemas.microsoft.com/office/drawing/2014/main" id="{101470D6-9E10-344E-B4A3-94B70A0AB825}"/>
              </a:ext>
            </a:extLst>
          </p:cNvPr>
          <p:cNvSpPr/>
          <p:nvPr/>
        </p:nvSpPr>
        <p:spPr>
          <a:xfrm>
            <a:off x="2973655" y="2367518"/>
            <a:ext cx="4787450" cy="457200"/>
          </a:xfrm>
          <a:prstGeom prst="rect">
            <a:avLst/>
          </a:prstGeom>
          <a:solidFill>
            <a:sysClr val="window" lastClr="FFFFFF">
              <a:lumMod val="95000"/>
            </a:sysClr>
          </a:solidFill>
          <a:ln w="19050" cap="flat" cmpd="sng" algn="ctr">
            <a:noFill/>
            <a:prstDash val="solid"/>
            <a:miter lim="800000"/>
          </a:ln>
          <a:effectLst/>
        </p:spPr>
        <p:txBody>
          <a:bodyPr rtlCol="0" anchor="ctr"/>
          <a:lstStyle/>
          <a:p>
            <a:pPr algn="ctr" defTabSz="457189"/>
            <a:endParaRPr lang="en-US" b="1" kern="0" dirty="0">
              <a:solidFill>
                <a:prstClr val="white"/>
              </a:solidFill>
            </a:endParaRPr>
          </a:p>
        </p:txBody>
      </p:sp>
      <p:sp>
        <p:nvSpPr>
          <p:cNvPr id="32" name="Rectangle 31">
            <a:extLst>
              <a:ext uri="{FF2B5EF4-FFF2-40B4-BE49-F238E27FC236}">
                <a16:creationId xmlns:a16="http://schemas.microsoft.com/office/drawing/2014/main" id="{98F518C4-DA7A-0246-912C-7E0A6A609C52}"/>
              </a:ext>
            </a:extLst>
          </p:cNvPr>
          <p:cNvSpPr/>
          <p:nvPr/>
        </p:nvSpPr>
        <p:spPr>
          <a:xfrm>
            <a:off x="218320" y="2288937"/>
            <a:ext cx="1828800" cy="614363"/>
          </a:xfrm>
          <a:prstGeom prst="rect">
            <a:avLst/>
          </a:prstGeom>
          <a:solidFill>
            <a:srgbClr val="002060"/>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txBody>
          <a:bodyPr rtlCol="0" anchor="ctr"/>
          <a:lstStyle/>
          <a:p>
            <a:pPr algn="ctr" defTabSz="457189"/>
            <a:r>
              <a:rPr lang="en-US" sz="1600" b="1" kern="0" dirty="0">
                <a:solidFill>
                  <a:prstClr val="white"/>
                </a:solidFill>
              </a:rPr>
              <a:t>EPX-100</a:t>
            </a:r>
            <a:endParaRPr lang="en-US" sz="1600" b="1" kern="0" baseline="30000" dirty="0">
              <a:solidFill>
                <a:prstClr val="white"/>
              </a:solidFill>
            </a:endParaRPr>
          </a:p>
        </p:txBody>
      </p:sp>
      <p:sp>
        <p:nvSpPr>
          <p:cNvPr id="33" name="Rectangle 32">
            <a:extLst>
              <a:ext uri="{FF2B5EF4-FFF2-40B4-BE49-F238E27FC236}">
                <a16:creationId xmlns:a16="http://schemas.microsoft.com/office/drawing/2014/main" id="{9913FE39-805D-6A4F-AF56-0DA9D3153C16}"/>
              </a:ext>
            </a:extLst>
          </p:cNvPr>
          <p:cNvSpPr/>
          <p:nvPr/>
        </p:nvSpPr>
        <p:spPr>
          <a:xfrm>
            <a:off x="2973655" y="2367518"/>
            <a:ext cx="2452598" cy="457200"/>
          </a:xfrm>
          <a:prstGeom prst="rect">
            <a:avLst/>
          </a:prstGeom>
          <a:solidFill>
            <a:srgbClr val="002060"/>
          </a:solidFill>
          <a:ln w="12700" cap="flat" cmpd="sng" algn="ctr">
            <a:noFill/>
            <a:prstDash val="solid"/>
            <a:miter lim="800000"/>
          </a:ln>
          <a:effectLst/>
        </p:spPr>
        <p:txBody>
          <a:bodyPr rtlCol="0" anchor="ctr"/>
          <a:lstStyle/>
          <a:p>
            <a:pPr algn="ctr" defTabSz="457189"/>
            <a:endParaRPr lang="en-US" b="1" kern="0" dirty="0">
              <a:solidFill>
                <a:prstClr val="white"/>
              </a:solidFill>
            </a:endParaRPr>
          </a:p>
        </p:txBody>
      </p:sp>
      <p:sp>
        <p:nvSpPr>
          <p:cNvPr id="34" name="Rectangle 33">
            <a:extLst>
              <a:ext uri="{FF2B5EF4-FFF2-40B4-BE49-F238E27FC236}">
                <a16:creationId xmlns:a16="http://schemas.microsoft.com/office/drawing/2014/main" id="{E39EF46F-00A3-3844-A1DA-B4F9EF5634C1}"/>
              </a:ext>
            </a:extLst>
          </p:cNvPr>
          <p:cNvSpPr/>
          <p:nvPr/>
        </p:nvSpPr>
        <p:spPr>
          <a:xfrm>
            <a:off x="2973655" y="3802440"/>
            <a:ext cx="731520" cy="457200"/>
          </a:xfrm>
          <a:prstGeom prst="rect">
            <a:avLst/>
          </a:prstGeom>
          <a:solidFill>
            <a:srgbClr val="002060"/>
          </a:solidFill>
          <a:ln w="12700" cap="flat" cmpd="sng" algn="ctr">
            <a:noFill/>
            <a:prstDash val="solid"/>
            <a:miter lim="800000"/>
          </a:ln>
          <a:effectLst/>
        </p:spPr>
        <p:txBody>
          <a:bodyPr rtlCol="0" anchor="ctr"/>
          <a:lstStyle/>
          <a:p>
            <a:pPr algn="ctr" defTabSz="457189"/>
            <a:endParaRPr lang="en-US" b="1" kern="0" dirty="0">
              <a:solidFill>
                <a:prstClr val="white"/>
              </a:solidFill>
            </a:endParaRPr>
          </a:p>
        </p:txBody>
      </p:sp>
      <p:sp>
        <p:nvSpPr>
          <p:cNvPr id="35" name="Rectangle 34">
            <a:extLst>
              <a:ext uri="{FF2B5EF4-FFF2-40B4-BE49-F238E27FC236}">
                <a16:creationId xmlns:a16="http://schemas.microsoft.com/office/drawing/2014/main" id="{D29C2220-409E-3942-80E1-FBC0381EFC9D}"/>
              </a:ext>
            </a:extLst>
          </p:cNvPr>
          <p:cNvSpPr/>
          <p:nvPr/>
        </p:nvSpPr>
        <p:spPr>
          <a:xfrm>
            <a:off x="2973655" y="5670426"/>
            <a:ext cx="3200400" cy="457200"/>
          </a:xfrm>
          <a:prstGeom prst="rect">
            <a:avLst/>
          </a:prstGeom>
          <a:solidFill>
            <a:srgbClr val="5B9BD5"/>
          </a:solidFill>
          <a:ln w="12700" cap="flat" cmpd="sng" algn="ctr">
            <a:noFill/>
            <a:prstDash val="solid"/>
            <a:miter lim="800000"/>
          </a:ln>
          <a:effectLst/>
        </p:spPr>
        <p:txBody>
          <a:bodyPr rtlCol="0" anchor="ctr"/>
          <a:lstStyle/>
          <a:p>
            <a:pPr algn="ctr" defTabSz="457189"/>
            <a:endParaRPr lang="en-US" b="1" kern="0" dirty="0">
              <a:solidFill>
                <a:prstClr val="white"/>
              </a:solidFill>
            </a:endParaRPr>
          </a:p>
        </p:txBody>
      </p:sp>
      <p:sp>
        <p:nvSpPr>
          <p:cNvPr id="36" name="Rectangle 35">
            <a:extLst>
              <a:ext uri="{FF2B5EF4-FFF2-40B4-BE49-F238E27FC236}">
                <a16:creationId xmlns:a16="http://schemas.microsoft.com/office/drawing/2014/main" id="{8F6D67C3-0B84-9E47-A246-0ACDA31E5AD0}"/>
              </a:ext>
            </a:extLst>
          </p:cNvPr>
          <p:cNvSpPr/>
          <p:nvPr/>
        </p:nvSpPr>
        <p:spPr>
          <a:xfrm>
            <a:off x="218320" y="3723859"/>
            <a:ext cx="1828800" cy="614363"/>
          </a:xfrm>
          <a:prstGeom prst="rect">
            <a:avLst/>
          </a:prstGeom>
          <a:solidFill>
            <a:srgbClr val="002060"/>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txBody>
          <a:bodyPr rtlCol="0" anchor="ctr"/>
          <a:lstStyle/>
          <a:p>
            <a:pPr algn="ctr" defTabSz="457189"/>
            <a:r>
              <a:rPr lang="en-US" sz="1600" b="1" kern="0" dirty="0">
                <a:solidFill>
                  <a:prstClr val="white"/>
                </a:solidFill>
              </a:rPr>
              <a:t>EPX-101/102/103</a:t>
            </a:r>
          </a:p>
        </p:txBody>
      </p:sp>
      <p:sp>
        <p:nvSpPr>
          <p:cNvPr id="40" name="Rectangle 39">
            <a:extLst>
              <a:ext uri="{FF2B5EF4-FFF2-40B4-BE49-F238E27FC236}">
                <a16:creationId xmlns:a16="http://schemas.microsoft.com/office/drawing/2014/main" id="{6E9E4221-05A6-3340-85A1-030A8C7BBED3}"/>
              </a:ext>
            </a:extLst>
          </p:cNvPr>
          <p:cNvSpPr/>
          <p:nvPr/>
        </p:nvSpPr>
        <p:spPr>
          <a:xfrm>
            <a:off x="218320" y="3004345"/>
            <a:ext cx="1828800" cy="614363"/>
          </a:xfrm>
          <a:prstGeom prst="rect">
            <a:avLst/>
          </a:prstGeom>
          <a:solidFill>
            <a:srgbClr val="002060"/>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txBody>
          <a:bodyPr rtlCol="0" anchor="ctr"/>
          <a:lstStyle/>
          <a:p>
            <a:pPr algn="ctr" defTabSz="457189"/>
            <a:r>
              <a:rPr lang="en-US" sz="1600" b="1" kern="0" dirty="0">
                <a:solidFill>
                  <a:prstClr val="white"/>
                </a:solidFill>
              </a:rPr>
              <a:t>EPX-100</a:t>
            </a:r>
          </a:p>
        </p:txBody>
      </p:sp>
      <p:sp>
        <p:nvSpPr>
          <p:cNvPr id="41" name="Rectangle 40">
            <a:extLst>
              <a:ext uri="{FF2B5EF4-FFF2-40B4-BE49-F238E27FC236}">
                <a16:creationId xmlns:a16="http://schemas.microsoft.com/office/drawing/2014/main" id="{2F27029C-CC3A-8E43-B74B-B1E5F243BA4B}"/>
              </a:ext>
            </a:extLst>
          </p:cNvPr>
          <p:cNvSpPr/>
          <p:nvPr/>
        </p:nvSpPr>
        <p:spPr>
          <a:xfrm>
            <a:off x="218320" y="5591845"/>
            <a:ext cx="1828800" cy="614363"/>
          </a:xfrm>
          <a:prstGeom prst="rect">
            <a:avLst/>
          </a:prstGeom>
          <a:solidFill>
            <a:srgbClr val="5B9BD5"/>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txBody>
          <a:bodyPr rtlCol="0" anchor="ctr"/>
          <a:lstStyle/>
          <a:p>
            <a:pPr algn="ctr" defTabSz="457189"/>
            <a:r>
              <a:rPr lang="en-US" sz="1600" b="1" kern="0" dirty="0">
                <a:solidFill>
                  <a:prstClr val="white"/>
                </a:solidFill>
              </a:rPr>
              <a:t>EPX-300</a:t>
            </a:r>
          </a:p>
        </p:txBody>
      </p:sp>
      <p:sp>
        <p:nvSpPr>
          <p:cNvPr id="42" name="TextBox 41">
            <a:extLst>
              <a:ext uri="{FF2B5EF4-FFF2-40B4-BE49-F238E27FC236}">
                <a16:creationId xmlns:a16="http://schemas.microsoft.com/office/drawing/2014/main" id="{D512B631-557C-9D46-987E-481376FD5599}"/>
              </a:ext>
            </a:extLst>
          </p:cNvPr>
          <p:cNvSpPr txBox="1"/>
          <p:nvPr/>
        </p:nvSpPr>
        <p:spPr>
          <a:xfrm>
            <a:off x="480258" y="1978438"/>
            <a:ext cx="1304925" cy="338554"/>
          </a:xfrm>
          <a:prstGeom prst="rect">
            <a:avLst/>
          </a:prstGeom>
          <a:noFill/>
          <a:ln>
            <a:noFill/>
          </a:ln>
        </p:spPr>
        <p:txBody>
          <a:bodyPr wrap="square" rtlCol="0" anchor="ctr">
            <a:spAutoFit/>
          </a:bodyPr>
          <a:lstStyle/>
          <a:p>
            <a:pPr algn="ctr" defTabSz="457189"/>
            <a:r>
              <a:rPr lang="en-US" sz="1600" kern="0" dirty="0">
                <a:solidFill>
                  <a:prstClr val="black"/>
                </a:solidFill>
                <a:latin typeface="Calibri Light" panose="020F0302020204030204"/>
              </a:rPr>
              <a:t>505(b)(1)</a:t>
            </a:r>
          </a:p>
        </p:txBody>
      </p:sp>
      <p:sp>
        <p:nvSpPr>
          <p:cNvPr id="43" name="TextBox 42">
            <a:extLst>
              <a:ext uri="{FF2B5EF4-FFF2-40B4-BE49-F238E27FC236}">
                <a16:creationId xmlns:a16="http://schemas.microsoft.com/office/drawing/2014/main" id="{1BAE300D-67D6-514B-97D6-AB693D4FA099}"/>
              </a:ext>
            </a:extLst>
          </p:cNvPr>
          <p:cNvSpPr txBox="1"/>
          <p:nvPr/>
        </p:nvSpPr>
        <p:spPr>
          <a:xfrm>
            <a:off x="480258" y="4527314"/>
            <a:ext cx="1304925" cy="338554"/>
          </a:xfrm>
          <a:prstGeom prst="rect">
            <a:avLst/>
          </a:prstGeom>
          <a:noFill/>
          <a:ln>
            <a:noFill/>
          </a:ln>
        </p:spPr>
        <p:txBody>
          <a:bodyPr wrap="square" rtlCol="0" anchor="ctr">
            <a:spAutoFit/>
          </a:bodyPr>
          <a:lstStyle/>
          <a:p>
            <a:pPr algn="ctr" defTabSz="457189"/>
            <a:r>
              <a:rPr lang="en-US" sz="1600" kern="0" dirty="0">
                <a:solidFill>
                  <a:prstClr val="black"/>
                </a:solidFill>
                <a:latin typeface="Calibri Light" panose="020F0302020204030204"/>
              </a:rPr>
              <a:t>505(b)(2)</a:t>
            </a:r>
          </a:p>
        </p:txBody>
      </p:sp>
      <p:graphicFrame>
        <p:nvGraphicFramePr>
          <p:cNvPr id="44" name="Table 43">
            <a:extLst>
              <a:ext uri="{FF2B5EF4-FFF2-40B4-BE49-F238E27FC236}">
                <a16:creationId xmlns:a16="http://schemas.microsoft.com/office/drawing/2014/main" id="{DD7C03A6-C435-3447-9256-2ED0C3CC2530}"/>
              </a:ext>
            </a:extLst>
          </p:cNvPr>
          <p:cNvGraphicFramePr>
            <a:graphicFrameLocks noGrp="1"/>
          </p:cNvGraphicFramePr>
          <p:nvPr>
            <p:extLst>
              <p:ext uri="{D42A27DB-BD31-4B8C-83A1-F6EECF244321}">
                <p14:modId xmlns:p14="http://schemas.microsoft.com/office/powerpoint/2010/main" val="4002519119"/>
              </p:ext>
            </p:extLst>
          </p:nvPr>
        </p:nvGraphicFramePr>
        <p:xfrm>
          <a:off x="234414" y="1505326"/>
          <a:ext cx="11722608" cy="467407"/>
        </p:xfrm>
        <a:graphic>
          <a:graphicData uri="http://schemas.openxmlformats.org/drawingml/2006/table">
            <a:tbl>
              <a:tblPr>
                <a:effectLst>
                  <a:outerShdw blurRad="50800" dist="38100" dir="5400000" algn="t" rotWithShape="0">
                    <a:prstClr val="black">
                      <a:alpha val="40000"/>
                    </a:prstClr>
                  </a:outerShdw>
                </a:effectLst>
              </a:tblPr>
              <a:tblGrid>
                <a:gridCol w="18288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216152">
                  <a:extLst>
                    <a:ext uri="{9D8B030D-6E8A-4147-A177-3AD203B41FA5}">
                      <a16:colId xmlns:a16="http://schemas.microsoft.com/office/drawing/2014/main" val="2011210674"/>
                    </a:ext>
                  </a:extLst>
                </a:gridCol>
                <a:gridCol w="1216152">
                  <a:extLst>
                    <a:ext uri="{9D8B030D-6E8A-4147-A177-3AD203B41FA5}">
                      <a16:colId xmlns:a16="http://schemas.microsoft.com/office/drawing/2014/main" val="2643311703"/>
                    </a:ext>
                  </a:extLst>
                </a:gridCol>
                <a:gridCol w="1216152">
                  <a:extLst>
                    <a:ext uri="{9D8B030D-6E8A-4147-A177-3AD203B41FA5}">
                      <a16:colId xmlns:a16="http://schemas.microsoft.com/office/drawing/2014/main" val="2425253148"/>
                    </a:ext>
                  </a:extLst>
                </a:gridCol>
                <a:gridCol w="1216152">
                  <a:extLst>
                    <a:ext uri="{9D8B030D-6E8A-4147-A177-3AD203B41FA5}">
                      <a16:colId xmlns:a16="http://schemas.microsoft.com/office/drawing/2014/main" val="2068455529"/>
                    </a:ext>
                  </a:extLst>
                </a:gridCol>
                <a:gridCol w="1371600">
                  <a:extLst>
                    <a:ext uri="{9D8B030D-6E8A-4147-A177-3AD203B41FA5}">
                      <a16:colId xmlns:a16="http://schemas.microsoft.com/office/drawing/2014/main" val="4068545571"/>
                    </a:ext>
                  </a:extLst>
                </a:gridCol>
                <a:gridCol w="2743200">
                  <a:extLst>
                    <a:ext uri="{9D8B030D-6E8A-4147-A177-3AD203B41FA5}">
                      <a16:colId xmlns:a16="http://schemas.microsoft.com/office/drawing/2014/main" val="20007"/>
                    </a:ext>
                  </a:extLst>
                </a:gridCol>
              </a:tblGrid>
              <a:tr h="467407">
                <a:tc>
                  <a:txBody>
                    <a:bodyPr/>
                    <a:lstStyle/>
                    <a:p>
                      <a:pPr algn="ctr" fontAlgn="ctr"/>
                      <a:r>
                        <a:rPr lang="en-US" sz="1500" b="1" i="0" u="none" strike="noStrike" dirty="0">
                          <a:solidFill>
                            <a:schemeClr val="bg1"/>
                          </a:solidFill>
                          <a:effectLst/>
                          <a:latin typeface="Calibri" panose="020F0502020204030204" pitchFamily="34" charset="0"/>
                        </a:rPr>
                        <a:t>Clinical</a:t>
                      </a:r>
                      <a:r>
                        <a:rPr lang="en-US" sz="1500" b="1" i="0" u="none" strike="noStrike" baseline="0" dirty="0">
                          <a:solidFill>
                            <a:schemeClr val="bg1"/>
                          </a:solidFill>
                          <a:effectLst/>
                          <a:latin typeface="Calibri" panose="020F0502020204030204" pitchFamily="34" charset="0"/>
                        </a:rPr>
                        <a:t> Candidate</a:t>
                      </a:r>
                      <a:endParaRPr lang="en-US" sz="1500" b="1" i="0" u="none" strike="noStrike" dirty="0">
                        <a:solidFill>
                          <a:schemeClr val="bg1"/>
                        </a:solidFill>
                        <a:effectLst/>
                        <a:latin typeface="Calibri" panose="020F0502020204030204" pitchFamily="34" charset="0"/>
                      </a:endParaRPr>
                    </a:p>
                  </a:txBody>
                  <a:tcPr marL="7620" marR="7620" marT="7620" marB="0" anchor="ctr">
                    <a:lnL w="12700" cap="flat" cmpd="sng" algn="ctr">
                      <a:solidFill>
                        <a:sysClr val="windowText" lastClr="000000">
                          <a:lumMod val="65000"/>
                          <a:lumOff val="35000"/>
                        </a:sysClr>
                      </a:solidFill>
                      <a:prstDash val="solid"/>
                      <a:round/>
                      <a:headEnd type="none" w="med" len="med"/>
                      <a:tailEnd type="none" w="med" len="med"/>
                    </a:lnL>
                    <a:lnR w="12700" cmpd="sng">
                      <a:solidFill>
                        <a:sysClr val="window" lastClr="FFFFFF"/>
                      </a:solidFill>
                    </a:lnR>
                    <a:lnT w="12700" cap="flat" cmpd="sng" algn="ctr">
                      <a:solidFill>
                        <a:sysClr val="windowText" lastClr="000000">
                          <a:lumMod val="65000"/>
                          <a:lumOff val="35000"/>
                        </a:sysClr>
                      </a:solidFill>
                      <a:prstDash val="solid"/>
                      <a:round/>
                      <a:headEnd type="none" w="med" len="med"/>
                      <a:tailEnd type="none" w="med" len="med"/>
                    </a:lnT>
                    <a:lnB w="12700"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50000"/>
                      </a:sysClr>
                    </a:solidFill>
                  </a:tcPr>
                </a:tc>
                <a:tc>
                  <a:txBody>
                    <a:bodyPr/>
                    <a:lstStyle/>
                    <a:p>
                      <a:pPr algn="ctr" fontAlgn="ctr"/>
                      <a:r>
                        <a:rPr lang="en-US" sz="1500" b="1" i="0" u="none" strike="noStrike" dirty="0">
                          <a:solidFill>
                            <a:schemeClr val="bg1"/>
                          </a:solidFill>
                          <a:effectLst/>
                          <a:latin typeface="Calibri" panose="020F0502020204030204" pitchFamily="34" charset="0"/>
                        </a:rPr>
                        <a:t>Indication</a:t>
                      </a:r>
                    </a:p>
                  </a:txBody>
                  <a:tcPr marL="7620" marR="7620" marT="762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Text" lastClr="000000">
                          <a:lumMod val="65000"/>
                          <a:lumOff val="35000"/>
                        </a:sysClr>
                      </a:solidFill>
                      <a:prstDash val="solid"/>
                      <a:round/>
                      <a:headEnd type="none" w="med" len="med"/>
                      <a:tailEnd type="none" w="med" len="med"/>
                    </a:lnT>
                    <a:lnB w="12700"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50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500" b="1" u="none" strike="noStrike" dirty="0">
                          <a:solidFill>
                            <a:schemeClr val="bg1"/>
                          </a:solidFill>
                          <a:effectLst/>
                        </a:rPr>
                        <a:t>Preclinical</a:t>
                      </a:r>
                      <a:endParaRPr lang="en-US" sz="1500" b="1" i="0" u="none" strike="noStrike" dirty="0">
                        <a:solidFill>
                          <a:schemeClr val="bg1"/>
                        </a:solidFill>
                        <a:effectLst/>
                        <a:latin typeface="Calibri" panose="020F0502020204030204" pitchFamily="34" charset="0"/>
                      </a:endParaRP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Text" lastClr="000000">
                          <a:lumMod val="65000"/>
                          <a:lumOff val="35000"/>
                        </a:sysClr>
                      </a:solidFill>
                      <a:prstDash val="solid"/>
                      <a:round/>
                      <a:headEnd type="none" w="med" len="med"/>
                      <a:tailEnd type="none" w="med" len="med"/>
                    </a:lnT>
                    <a:lnB w="12700"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50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500" b="1" i="0" u="none" strike="noStrike" dirty="0">
                          <a:solidFill>
                            <a:schemeClr val="bg1"/>
                          </a:solidFill>
                          <a:effectLst/>
                          <a:latin typeface="Calibri" panose="020F0502020204030204" pitchFamily="34" charset="0"/>
                        </a:rPr>
                        <a:t>Phase 1</a:t>
                      </a:r>
                    </a:p>
                  </a:txBody>
                  <a:tcPr marL="7620" marR="7620" marT="7620" marB="0" anchor="ctr">
                    <a:lnL w="12700" cmpd="sng">
                      <a:solidFill>
                        <a:sysClr val="window" lastClr="FFFFFF"/>
                      </a:solidFill>
                    </a:lnL>
                    <a:lnR w="12700" cmpd="sng">
                      <a:solidFill>
                        <a:sysClr val="window" lastClr="FFFFFF"/>
                      </a:solidFill>
                    </a:lnR>
                    <a:lnT w="12700" cap="flat" cmpd="sng" algn="ctr">
                      <a:solidFill>
                        <a:sysClr val="windowText" lastClr="000000">
                          <a:lumMod val="65000"/>
                          <a:lumOff val="35000"/>
                        </a:sysClr>
                      </a:solidFill>
                      <a:prstDash val="solid"/>
                      <a:round/>
                      <a:headEnd type="none" w="med" len="med"/>
                      <a:tailEnd type="none" w="med" len="med"/>
                    </a:lnT>
                    <a:lnB w="12700"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50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500" b="1" u="none" strike="noStrike" dirty="0">
                          <a:solidFill>
                            <a:schemeClr val="bg1"/>
                          </a:solidFill>
                          <a:effectLst/>
                        </a:rPr>
                        <a:t>Phase 2</a:t>
                      </a:r>
                      <a:endParaRPr lang="en-US" sz="1500" b="1" i="0" u="none" strike="noStrike" dirty="0">
                        <a:solidFill>
                          <a:schemeClr val="bg1"/>
                        </a:solidFill>
                        <a:effectLst/>
                        <a:latin typeface="Calibri" panose="020F0502020204030204" pitchFamily="34" charset="0"/>
                      </a:endParaRPr>
                    </a:p>
                  </a:txBody>
                  <a:tcPr marL="7620" marR="7620" marT="7620" marB="0" anchor="ctr">
                    <a:lnL w="12700" cmpd="sng">
                      <a:solidFill>
                        <a:sysClr val="window" lastClr="FFFFFF"/>
                      </a:solidFill>
                    </a:lnL>
                    <a:lnR w="12700" cmpd="sng">
                      <a:solidFill>
                        <a:sysClr val="window" lastClr="FFFFFF"/>
                      </a:solidFill>
                    </a:lnR>
                    <a:lnT w="12700" cap="flat" cmpd="sng" algn="ctr">
                      <a:solidFill>
                        <a:sysClr val="windowText" lastClr="000000">
                          <a:lumMod val="65000"/>
                          <a:lumOff val="35000"/>
                        </a:sysClr>
                      </a:solidFill>
                      <a:prstDash val="solid"/>
                      <a:round/>
                      <a:headEnd type="none" w="med" len="med"/>
                      <a:tailEnd type="none" w="med" len="med"/>
                    </a:lnT>
                    <a:lnB w="12700"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50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500" b="1" u="none" strike="noStrike" dirty="0">
                          <a:solidFill>
                            <a:schemeClr val="bg1"/>
                          </a:solidFill>
                          <a:effectLst/>
                        </a:rPr>
                        <a:t>Phase 3</a:t>
                      </a:r>
                      <a:endParaRPr lang="en-US" sz="1500" b="1" i="0" u="none" strike="noStrike" dirty="0">
                        <a:solidFill>
                          <a:schemeClr val="bg1"/>
                        </a:solidFill>
                        <a:effectLst/>
                        <a:latin typeface="Calibri" panose="020F0502020204030204" pitchFamily="34" charset="0"/>
                      </a:endParaRPr>
                    </a:p>
                  </a:txBody>
                  <a:tcPr marL="7620" marR="7620" marT="7620" marB="0" anchor="ctr">
                    <a:lnL w="12700" cmpd="sng">
                      <a:solidFill>
                        <a:sysClr val="window" lastClr="FFFFFF"/>
                      </a:solidFill>
                    </a:lnL>
                    <a:lnR w="12700" cmpd="sng">
                      <a:solidFill>
                        <a:sysClr val="window" lastClr="FFFFFF"/>
                      </a:solidFill>
                    </a:lnR>
                    <a:lnT w="12700" cap="flat" cmpd="sng" algn="ctr">
                      <a:solidFill>
                        <a:sysClr val="windowText" lastClr="000000">
                          <a:lumMod val="65000"/>
                          <a:lumOff val="35000"/>
                        </a:sysClr>
                      </a:solidFill>
                      <a:prstDash val="solid"/>
                      <a:round/>
                      <a:headEnd type="none" w="med" len="med"/>
                      <a:tailEnd type="none" w="med" len="med"/>
                    </a:lnT>
                    <a:lnB w="12700"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50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500" b="1" i="0" u="none" strike="noStrike" dirty="0">
                          <a:solidFill>
                            <a:schemeClr val="bg1"/>
                          </a:solidFill>
                          <a:effectLst/>
                          <a:latin typeface="Calibri" panose="020F0502020204030204" pitchFamily="34" charset="0"/>
                        </a:rPr>
                        <a:t>Next Milestone</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Text" lastClr="000000">
                          <a:lumMod val="65000"/>
                          <a:lumOff val="35000"/>
                        </a:sysClr>
                      </a:solidFill>
                      <a:prstDash val="solid"/>
                      <a:round/>
                      <a:headEnd type="none" w="med" len="med"/>
                      <a:tailEnd type="none" w="med" len="med"/>
                    </a:lnT>
                    <a:lnB w="12700"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50000"/>
                      </a:sysClr>
                    </a:solidFill>
                  </a:tcPr>
                </a:tc>
                <a:tc>
                  <a:txBody>
                    <a:bodyPr/>
                    <a:lstStyle/>
                    <a:p>
                      <a:pPr algn="ctr" fontAlgn="ctr"/>
                      <a:r>
                        <a:rPr lang="en-US" sz="1500" b="1" i="0" u="none" strike="noStrike" dirty="0">
                          <a:solidFill>
                            <a:schemeClr val="bg1"/>
                          </a:solidFill>
                          <a:effectLst/>
                          <a:latin typeface="Calibri" panose="020F0502020204030204" pitchFamily="34" charset="0"/>
                        </a:rPr>
                        <a:t>Commentary</a:t>
                      </a:r>
                    </a:p>
                  </a:txBody>
                  <a:tcPr marL="7620" marR="7620" marT="7620" marB="0" anchor="ctr">
                    <a:lnL w="12700" cap="flat" cmpd="sng" algn="ctr">
                      <a:solidFill>
                        <a:sysClr val="window" lastClr="FFFFFF"/>
                      </a:solidFill>
                      <a:prstDash val="solid"/>
                      <a:round/>
                      <a:headEnd type="none" w="med" len="med"/>
                      <a:tailEnd type="none" w="med" len="med"/>
                    </a:lnL>
                    <a:lnR w="12700" cap="flat" cmpd="sng" algn="ctr">
                      <a:solidFill>
                        <a:sysClr val="windowText" lastClr="000000">
                          <a:lumMod val="65000"/>
                          <a:lumOff val="35000"/>
                        </a:sysClr>
                      </a:solidFill>
                      <a:prstDash val="solid"/>
                      <a:round/>
                      <a:headEnd type="none" w="med" len="med"/>
                      <a:tailEnd type="none" w="med" len="med"/>
                    </a:lnR>
                    <a:lnT w="12700" cap="flat" cmpd="sng" algn="ctr">
                      <a:solidFill>
                        <a:sysClr val="windowText" lastClr="000000">
                          <a:lumMod val="65000"/>
                          <a:lumOff val="35000"/>
                        </a:sysClr>
                      </a:solidFill>
                      <a:prstDash val="solid"/>
                      <a:round/>
                      <a:headEnd type="none" w="med" len="med"/>
                      <a:tailEnd type="none" w="med" len="med"/>
                    </a:lnT>
                    <a:lnB w="12700"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50000"/>
                      </a:sysClr>
                    </a:solidFill>
                  </a:tcPr>
                </a:tc>
                <a:extLst>
                  <a:ext uri="{0D108BD9-81ED-4DB2-BD59-A6C34878D82A}">
                    <a16:rowId xmlns:a16="http://schemas.microsoft.com/office/drawing/2014/main" val="2482174064"/>
                  </a:ext>
                </a:extLst>
              </a:tr>
            </a:tbl>
          </a:graphicData>
        </a:graphic>
      </p:graphicFrame>
      <p:sp>
        <p:nvSpPr>
          <p:cNvPr id="45" name="Rectangle 44">
            <a:extLst>
              <a:ext uri="{FF2B5EF4-FFF2-40B4-BE49-F238E27FC236}">
                <a16:creationId xmlns:a16="http://schemas.microsoft.com/office/drawing/2014/main" id="{07486A63-D21F-384C-A6C9-114CDDB09B01}"/>
              </a:ext>
            </a:extLst>
          </p:cNvPr>
          <p:cNvSpPr/>
          <p:nvPr/>
        </p:nvSpPr>
        <p:spPr>
          <a:xfrm>
            <a:off x="5426253" y="2367518"/>
            <a:ext cx="1216152" cy="457200"/>
          </a:xfrm>
          <a:prstGeom prst="rect">
            <a:avLst/>
          </a:prstGeom>
          <a:pattFill prst="pct50">
            <a:fgClr>
              <a:srgbClr val="002060"/>
            </a:fgClr>
            <a:bgClr>
              <a:sysClr val="window" lastClr="FFFFFF"/>
            </a:bgClr>
          </a:pattFill>
          <a:ln w="12700" cap="flat" cmpd="sng" algn="ctr">
            <a:noFill/>
            <a:prstDash val="solid"/>
            <a:miter lim="800000"/>
          </a:ln>
          <a:effectLst/>
        </p:spPr>
        <p:txBody>
          <a:bodyPr rtlCol="0" anchor="ctr"/>
          <a:lstStyle/>
          <a:p>
            <a:pPr algn="ctr" defTabSz="457189"/>
            <a:endParaRPr lang="en-US" kern="0">
              <a:solidFill>
                <a:prstClr val="white"/>
              </a:solidFill>
            </a:endParaRPr>
          </a:p>
        </p:txBody>
      </p:sp>
      <p:sp>
        <p:nvSpPr>
          <p:cNvPr id="46" name="Rectangle 45">
            <a:extLst>
              <a:ext uri="{FF2B5EF4-FFF2-40B4-BE49-F238E27FC236}">
                <a16:creationId xmlns:a16="http://schemas.microsoft.com/office/drawing/2014/main" id="{36917EC4-E8E1-6B47-9D6F-DE766916B240}"/>
              </a:ext>
            </a:extLst>
          </p:cNvPr>
          <p:cNvSpPr/>
          <p:nvPr/>
        </p:nvSpPr>
        <p:spPr>
          <a:xfrm>
            <a:off x="4286388" y="2359854"/>
            <a:ext cx="1128801" cy="494317"/>
          </a:xfrm>
          <a:prstGeom prst="rect">
            <a:avLst/>
          </a:prstGeom>
          <a:noFill/>
          <a:ln w="38100" cap="flat" cmpd="sng" algn="ctr">
            <a:noFill/>
            <a:prstDash val="solid"/>
            <a:miter lim="800000"/>
          </a:ln>
          <a:effectLst/>
        </p:spPr>
        <p:txBody>
          <a:bodyPr rtlCol="0" anchor="ctr"/>
          <a:lstStyle/>
          <a:p>
            <a:pPr algn="ctr" defTabSz="457189"/>
            <a:endParaRPr lang="en-US" kern="0">
              <a:solidFill>
                <a:srgbClr val="254061"/>
              </a:solidFill>
            </a:endParaRPr>
          </a:p>
        </p:txBody>
      </p:sp>
      <p:sp>
        <p:nvSpPr>
          <p:cNvPr id="47" name="Rectangle 46">
            <a:extLst>
              <a:ext uri="{FF2B5EF4-FFF2-40B4-BE49-F238E27FC236}">
                <a16:creationId xmlns:a16="http://schemas.microsoft.com/office/drawing/2014/main" id="{21C00115-2E18-2646-B520-C35A39175E01}"/>
              </a:ext>
            </a:extLst>
          </p:cNvPr>
          <p:cNvSpPr/>
          <p:nvPr/>
        </p:nvSpPr>
        <p:spPr>
          <a:xfrm>
            <a:off x="2973655" y="4943127"/>
            <a:ext cx="4787450" cy="457200"/>
          </a:xfrm>
          <a:prstGeom prst="rect">
            <a:avLst/>
          </a:prstGeom>
          <a:solidFill>
            <a:sysClr val="window" lastClr="FFFFFF">
              <a:lumMod val="95000"/>
            </a:sysClr>
          </a:solidFill>
          <a:ln w="19050" cap="flat" cmpd="sng" algn="ctr">
            <a:noFill/>
            <a:prstDash val="solid"/>
            <a:miter lim="800000"/>
          </a:ln>
          <a:effectLst/>
        </p:spPr>
        <p:txBody>
          <a:bodyPr rtlCol="0" anchor="ctr"/>
          <a:lstStyle/>
          <a:p>
            <a:pPr algn="ctr" defTabSz="457189"/>
            <a:endParaRPr lang="en-US" b="1" kern="0" dirty="0">
              <a:solidFill>
                <a:prstClr val="white"/>
              </a:solidFill>
            </a:endParaRPr>
          </a:p>
        </p:txBody>
      </p:sp>
      <p:sp>
        <p:nvSpPr>
          <p:cNvPr id="48" name="Rectangle 47">
            <a:extLst>
              <a:ext uri="{FF2B5EF4-FFF2-40B4-BE49-F238E27FC236}">
                <a16:creationId xmlns:a16="http://schemas.microsoft.com/office/drawing/2014/main" id="{4D3367C0-0A16-B243-B818-10ABE53855FE}"/>
              </a:ext>
            </a:extLst>
          </p:cNvPr>
          <p:cNvSpPr/>
          <p:nvPr/>
        </p:nvSpPr>
        <p:spPr>
          <a:xfrm>
            <a:off x="2973655" y="4943127"/>
            <a:ext cx="3200400" cy="457200"/>
          </a:xfrm>
          <a:prstGeom prst="rect">
            <a:avLst/>
          </a:prstGeom>
          <a:solidFill>
            <a:schemeClr val="accent1">
              <a:lumMod val="75000"/>
            </a:schemeClr>
          </a:solidFill>
          <a:ln w="12700" cap="flat" cmpd="sng" algn="ctr">
            <a:noFill/>
            <a:prstDash val="solid"/>
            <a:miter lim="800000"/>
          </a:ln>
          <a:effectLst/>
        </p:spPr>
        <p:txBody>
          <a:bodyPr rtlCol="0" anchor="ctr"/>
          <a:lstStyle/>
          <a:p>
            <a:pPr algn="ctr" defTabSz="457189"/>
            <a:endParaRPr lang="en-US" b="1" kern="0" dirty="0">
              <a:solidFill>
                <a:prstClr val="white"/>
              </a:solidFill>
            </a:endParaRPr>
          </a:p>
        </p:txBody>
      </p:sp>
      <p:sp>
        <p:nvSpPr>
          <p:cNvPr id="49" name="Rectangle 48">
            <a:extLst>
              <a:ext uri="{FF2B5EF4-FFF2-40B4-BE49-F238E27FC236}">
                <a16:creationId xmlns:a16="http://schemas.microsoft.com/office/drawing/2014/main" id="{1E5214DD-B2CC-144D-B1A3-DFF0CE9CD48C}"/>
              </a:ext>
            </a:extLst>
          </p:cNvPr>
          <p:cNvSpPr/>
          <p:nvPr/>
        </p:nvSpPr>
        <p:spPr>
          <a:xfrm>
            <a:off x="218320" y="4864546"/>
            <a:ext cx="1828800" cy="614363"/>
          </a:xfrm>
          <a:prstGeom prst="rect">
            <a:avLst/>
          </a:prstGeom>
          <a:solidFill>
            <a:schemeClr val="accent1">
              <a:lumMod val="75000"/>
            </a:scheme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txBody>
          <a:bodyPr rtlCol="0" anchor="ctr"/>
          <a:lstStyle/>
          <a:p>
            <a:pPr algn="ctr" defTabSz="457189"/>
            <a:r>
              <a:rPr lang="en-US" sz="1600" b="1" kern="0" dirty="0">
                <a:solidFill>
                  <a:prstClr val="white"/>
                </a:solidFill>
              </a:rPr>
              <a:t>EPX-200</a:t>
            </a:r>
          </a:p>
        </p:txBody>
      </p:sp>
      <p:graphicFrame>
        <p:nvGraphicFramePr>
          <p:cNvPr id="50" name="Table 49">
            <a:extLst>
              <a:ext uri="{FF2B5EF4-FFF2-40B4-BE49-F238E27FC236}">
                <a16:creationId xmlns:a16="http://schemas.microsoft.com/office/drawing/2014/main" id="{10D3D765-4A1F-BE4F-B5EF-4337CF5561EB}"/>
              </a:ext>
            </a:extLst>
          </p:cNvPr>
          <p:cNvGraphicFramePr>
            <a:graphicFrameLocks noGrp="1"/>
          </p:cNvGraphicFramePr>
          <p:nvPr>
            <p:extLst>
              <p:ext uri="{D42A27DB-BD31-4B8C-83A1-F6EECF244321}">
                <p14:modId xmlns:p14="http://schemas.microsoft.com/office/powerpoint/2010/main" val="27581355"/>
              </p:ext>
            </p:extLst>
          </p:nvPr>
        </p:nvGraphicFramePr>
        <p:xfrm>
          <a:off x="7835235" y="2024211"/>
          <a:ext cx="4114800" cy="4288846"/>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tblGrid>
              <a:tr h="851592">
                <a:tc>
                  <a:txBody>
                    <a:bodyPr/>
                    <a:lstStyle/>
                    <a:p>
                      <a:pPr marL="228600" indent="-228594" algn="l" defTabSz="914400" rtl="0" eaLnBrk="1" latinLnBrk="0" hangingPunct="1">
                        <a:lnSpc>
                          <a:spcPct val="90000"/>
                        </a:lnSpc>
                        <a:spcBef>
                          <a:spcPts val="200"/>
                        </a:spcBef>
                        <a:buClrTx/>
                        <a:buFont typeface="Arial" panose="020B0604020202020204" pitchFamily="34" charset="0"/>
                        <a:buChar char="•"/>
                      </a:pPr>
                      <a:r>
                        <a:rPr lang="en-US" sz="1400" b="1" kern="1200" dirty="0">
                          <a:solidFill>
                            <a:schemeClr val="tx1"/>
                          </a:solidFill>
                          <a:latin typeface="+mn-lt"/>
                          <a:ea typeface="+mn-ea"/>
                          <a:cs typeface="+mn-cs"/>
                        </a:rPr>
                        <a:t>Begin Phase 2 dosing (Aug'20)</a:t>
                      </a: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228600" indent="-228594" algn="l" defTabSz="914400" rtl="0" eaLnBrk="1" latinLnBrk="0" hangingPunct="1">
                        <a:lnSpc>
                          <a:spcPct val="90000"/>
                        </a:lnSpc>
                        <a:spcBef>
                          <a:spcPts val="200"/>
                        </a:spcBef>
                        <a:buClrTx/>
                        <a:buFont typeface="Arial" panose="020B0604020202020204" pitchFamily="34" charset="0"/>
                        <a:buChar char="•"/>
                      </a:pPr>
                      <a:r>
                        <a:rPr lang="en-US" sz="1400" b="1" kern="1200" dirty="0">
                          <a:solidFill>
                            <a:schemeClr val="tx1"/>
                          </a:solidFill>
                          <a:latin typeface="+mn-lt"/>
                          <a:ea typeface="+mn-ea"/>
                          <a:cs typeface="+mn-cs"/>
                        </a:rPr>
                        <a:t>Topline Results (Q1'21)</a:t>
                      </a:r>
                    </a:p>
                    <a:p>
                      <a:pPr marL="228600" indent="-228594" algn="l" defTabSz="914400" rtl="0" eaLnBrk="1" latinLnBrk="0" hangingPunct="1">
                        <a:lnSpc>
                          <a:spcPct val="90000"/>
                        </a:lnSpc>
                        <a:spcBef>
                          <a:spcPts val="200"/>
                        </a:spcBef>
                        <a:buClrTx/>
                        <a:buFont typeface="Arial" panose="020B0604020202020204" pitchFamily="34" charset="0"/>
                        <a:buChar char="•"/>
                      </a:pPr>
                      <a:r>
                        <a:rPr lang="en-US" sz="1400" b="1" kern="1200" dirty="0">
                          <a:solidFill>
                            <a:schemeClr val="tx1"/>
                          </a:solidFill>
                          <a:latin typeface="+mn-lt"/>
                          <a:ea typeface="+mn-ea"/>
                          <a:cs typeface="+mn-cs"/>
                        </a:rPr>
                        <a:t>Full Data Readout (Q4'21)</a:t>
                      </a:r>
                    </a:p>
                    <a:p>
                      <a:pPr marL="228600" indent="-228594" algn="l" defTabSz="914400" rtl="0" eaLnBrk="1" latinLnBrk="0" hangingPunct="1">
                        <a:lnSpc>
                          <a:spcPct val="90000"/>
                        </a:lnSpc>
                        <a:spcBef>
                          <a:spcPts val="200"/>
                        </a:spcBef>
                        <a:buClrTx/>
                        <a:buFont typeface="Arial" panose="020B0604020202020204" pitchFamily="34" charset="0"/>
                        <a:buChar char="•"/>
                      </a:pPr>
                      <a:r>
                        <a:rPr lang="en-US" sz="1400" b="1" kern="1200" dirty="0">
                          <a:solidFill>
                            <a:schemeClr val="tx1"/>
                          </a:solidFill>
                          <a:latin typeface="+mn-lt"/>
                          <a:ea typeface="+mn-ea"/>
                          <a:cs typeface="+mn-cs"/>
                        </a:rPr>
                        <a:t>ODD, RPD</a:t>
                      </a:r>
                    </a:p>
                  </a:txBody>
                  <a:tcPr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0"/>
                  </a:ext>
                </a:extLst>
              </a:tr>
              <a:tr h="763079">
                <a:tc>
                  <a:txBody>
                    <a:bodyPr/>
                    <a:lstStyle/>
                    <a:p>
                      <a:pPr marL="228600" indent="-228594" algn="l" defTabSz="914400" rtl="0" eaLnBrk="1" latinLnBrk="0" hangingPunct="1">
                        <a:lnSpc>
                          <a:spcPct val="90000"/>
                        </a:lnSpc>
                        <a:spcBef>
                          <a:spcPts val="200"/>
                        </a:spcBef>
                        <a:buClrTx/>
                        <a:buFont typeface="Arial" panose="020B0604020202020204" pitchFamily="34" charset="0"/>
                        <a:buChar char="•"/>
                      </a:pPr>
                      <a:r>
                        <a:rPr lang="en-US" sz="1400" b="1" kern="1200" dirty="0">
                          <a:solidFill>
                            <a:schemeClr val="tx1"/>
                          </a:solidFill>
                          <a:latin typeface="+mn-lt"/>
                          <a:ea typeface="+mn-ea"/>
                          <a:cs typeface="+mn-cs"/>
                        </a:rPr>
                        <a:t>IND Filing </a:t>
                      </a:r>
                    </a:p>
                    <a:p>
                      <a:pPr marL="228600" indent="0" algn="l" defTabSz="914400" rtl="0" eaLnBrk="1" latinLnBrk="0" hangingPunct="1">
                        <a:lnSpc>
                          <a:spcPct val="90000"/>
                        </a:lnSpc>
                        <a:spcBef>
                          <a:spcPts val="200"/>
                        </a:spcBef>
                        <a:buClrTx/>
                        <a:buFont typeface="Arial" panose="020B0604020202020204" pitchFamily="34" charset="0"/>
                        <a:buNone/>
                      </a:pPr>
                      <a:r>
                        <a:rPr lang="en-US" sz="1400" b="1" kern="1200" dirty="0">
                          <a:solidFill>
                            <a:schemeClr val="tx1"/>
                          </a:solidFill>
                          <a:latin typeface="+mn-lt"/>
                          <a:ea typeface="+mn-ea"/>
                          <a:cs typeface="+mn-cs"/>
                        </a:rPr>
                        <a:t>(Q</a:t>
                      </a:r>
                      <a:r>
                        <a:rPr lang="en-US" sz="1400" b="1" kern="1200" baseline="0" dirty="0">
                          <a:solidFill>
                            <a:schemeClr val="tx1"/>
                          </a:solidFill>
                          <a:latin typeface="+mn-lt"/>
                          <a:ea typeface="+mn-ea"/>
                          <a:cs typeface="+mn-cs"/>
                        </a:rPr>
                        <a:t>3</a:t>
                      </a:r>
                      <a:r>
                        <a:rPr lang="en-US" sz="1400" b="1" kern="1200" dirty="0">
                          <a:solidFill>
                            <a:schemeClr val="tx1"/>
                          </a:solidFill>
                          <a:latin typeface="+mn-lt"/>
                          <a:ea typeface="+mn-ea"/>
                          <a:cs typeface="+mn-cs"/>
                        </a:rPr>
                        <a:t>'20)</a:t>
                      </a:r>
                    </a:p>
                  </a:txBody>
                  <a:tcPr marT="137160"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228600" marR="0" indent="-228594" algn="l" defTabSz="914400" rtl="0" eaLnBrk="1" fontAlgn="auto" latinLnBrk="0" hangingPunct="1">
                        <a:lnSpc>
                          <a:spcPct val="90000"/>
                        </a:lnSpc>
                        <a:spcBef>
                          <a:spcPts val="200"/>
                        </a:spcBef>
                        <a:spcAft>
                          <a:spcPts val="0"/>
                        </a:spcAft>
                        <a:buClrTx/>
                        <a:buSzTx/>
                        <a:buFont typeface="Arial" panose="020B0604020202020204" pitchFamily="34" charset="0"/>
                        <a:buChar char="•"/>
                        <a:tabLst/>
                        <a:defRPr/>
                      </a:pPr>
                      <a:r>
                        <a:rPr lang="en-US" sz="1400" b="1" kern="1200" dirty="0">
                          <a:solidFill>
                            <a:schemeClr val="tx1"/>
                          </a:solidFill>
                          <a:latin typeface="+mn-lt"/>
                          <a:ea typeface="+mn-ea"/>
                          <a:cs typeface="+mn-cs"/>
                        </a:rPr>
                        <a:t>ODD, RPD</a:t>
                      </a:r>
                    </a:p>
                  </a:txBody>
                  <a:tcPr marT="137160"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1"/>
                  </a:ext>
                </a:extLst>
              </a:tr>
              <a:tr h="763079">
                <a:tc>
                  <a:txBody>
                    <a:bodyPr/>
                    <a:lstStyle/>
                    <a:p>
                      <a:pPr marL="228600" indent="-228594" algn="l" defTabSz="914400" rtl="0" eaLnBrk="1" latinLnBrk="0" hangingPunct="1">
                        <a:lnSpc>
                          <a:spcPct val="90000"/>
                        </a:lnSpc>
                        <a:spcBef>
                          <a:spcPts val="200"/>
                        </a:spcBef>
                        <a:buClrTx/>
                        <a:buFont typeface="Arial" panose="020B0604020202020204" pitchFamily="34" charset="0"/>
                        <a:buChar char="•"/>
                      </a:pPr>
                      <a:r>
                        <a:rPr lang="en-US" sz="1400" b="1" kern="1200" dirty="0">
                          <a:solidFill>
                            <a:schemeClr val="tx1"/>
                          </a:solidFill>
                          <a:latin typeface="+mn-lt"/>
                          <a:ea typeface="+mn-ea"/>
                          <a:cs typeface="+mn-cs"/>
                        </a:rPr>
                        <a:t>IND Enabling Studies</a:t>
                      </a:r>
                    </a:p>
                  </a:txBody>
                  <a:tcPr anchor="ct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228600" indent="-228594" algn="l" defTabSz="914400" rtl="0" eaLnBrk="1" latinLnBrk="0" hangingPunct="1">
                        <a:lnSpc>
                          <a:spcPct val="90000"/>
                        </a:lnSpc>
                        <a:spcBef>
                          <a:spcPts val="200"/>
                        </a:spcBef>
                        <a:buClrTx/>
                        <a:buFont typeface="Arial" panose="020B0604020202020204" pitchFamily="34" charset="0"/>
                        <a:buChar char="•"/>
                      </a:pPr>
                      <a:r>
                        <a:rPr lang="en-US" sz="1400" b="1" kern="1200" dirty="0">
                          <a:solidFill>
                            <a:schemeClr val="tx1"/>
                          </a:solidFill>
                          <a:latin typeface="+mn-lt"/>
                          <a:ea typeface="+mn-ea"/>
                          <a:cs typeface="+mn-cs"/>
                        </a:rPr>
                        <a:t>Formulation Preparation</a:t>
                      </a:r>
                    </a:p>
                  </a:txBody>
                  <a:tcPr anchor="ctr">
                    <a:lnL w="127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2"/>
                  </a:ext>
                </a:extLst>
              </a:tr>
              <a:tr h="374904">
                <a:tc>
                  <a:txBody>
                    <a:bodyPr/>
                    <a:lstStyle/>
                    <a:p>
                      <a:pPr algn="ctr"/>
                      <a:endParaRPr lang="en-US" sz="1400" dirty="0"/>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1400" dirty="0"/>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3"/>
                  </a:ext>
                </a:extLst>
              </a:tr>
              <a:tr h="768096">
                <a:tc>
                  <a:txBody>
                    <a:bodyPr/>
                    <a:lstStyle/>
                    <a:p>
                      <a:pPr marL="228600" indent="-228594" algn="l" defTabSz="914400" rtl="0" eaLnBrk="1" latinLnBrk="0" hangingPunct="1">
                        <a:lnSpc>
                          <a:spcPct val="90000"/>
                        </a:lnSpc>
                        <a:spcBef>
                          <a:spcPts val="200"/>
                        </a:spcBef>
                        <a:buClrTx/>
                        <a:buFont typeface="Arial" panose="020B0604020202020204" pitchFamily="34" charset="0"/>
                        <a:buChar char="•"/>
                      </a:pPr>
                      <a:r>
                        <a:rPr lang="en-US" sz="1400" b="1" kern="1200" dirty="0">
                          <a:solidFill>
                            <a:schemeClr val="tx1"/>
                          </a:solidFill>
                          <a:latin typeface="+mn-lt"/>
                          <a:ea typeface="+mn-ea"/>
                          <a:cs typeface="+mn-cs"/>
                        </a:rPr>
                        <a:t>IND Filing</a:t>
                      </a:r>
                      <a:r>
                        <a:rPr lang="en-US" sz="1400" b="1" kern="1200" baseline="0" dirty="0">
                          <a:solidFill>
                            <a:schemeClr val="tx1"/>
                          </a:solidFill>
                          <a:latin typeface="+mn-lt"/>
                          <a:ea typeface="+mn-ea"/>
                          <a:cs typeface="+mn-cs"/>
                        </a:rPr>
                        <a:t> (Q1'21)</a:t>
                      </a:r>
                      <a:endParaRPr lang="en-US" sz="1400" b="1" kern="1200" dirty="0">
                        <a:solidFill>
                          <a:schemeClr val="tx1"/>
                        </a:solidFill>
                        <a:latin typeface="+mn-lt"/>
                        <a:ea typeface="+mn-ea"/>
                        <a:cs typeface="+mn-cs"/>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228600" indent="-228594" algn="l" defTabSz="914400" rtl="0" eaLnBrk="1" latinLnBrk="0" hangingPunct="1">
                        <a:lnSpc>
                          <a:spcPct val="90000"/>
                        </a:lnSpc>
                        <a:spcBef>
                          <a:spcPts val="200"/>
                        </a:spcBef>
                        <a:buClrTx/>
                        <a:buFont typeface="Arial" panose="020B0604020202020204" pitchFamily="34" charset="0"/>
                        <a:buChar char="•"/>
                      </a:pPr>
                      <a:r>
                        <a:rPr lang="en-US" sz="1400" b="1" kern="1200" dirty="0">
                          <a:solidFill>
                            <a:schemeClr val="tx1"/>
                          </a:solidFill>
                          <a:latin typeface="+mn-lt"/>
                          <a:ea typeface="+mn-ea"/>
                          <a:cs typeface="+mn-cs"/>
                        </a:rPr>
                        <a:t>Human </a:t>
                      </a:r>
                      <a:r>
                        <a:rPr lang="en-US" sz="1400" b="1" kern="1200" dirty="0" err="1">
                          <a:solidFill>
                            <a:schemeClr val="tx1"/>
                          </a:solidFill>
                          <a:latin typeface="+mn-lt"/>
                          <a:ea typeface="+mn-ea"/>
                          <a:cs typeface="+mn-cs"/>
                        </a:rPr>
                        <a:t>PoC</a:t>
                      </a:r>
                      <a:endParaRPr lang="en-US" sz="1400" b="1" kern="1200" dirty="0">
                        <a:solidFill>
                          <a:schemeClr val="tx1"/>
                        </a:solidFill>
                        <a:latin typeface="+mn-lt"/>
                        <a:ea typeface="+mn-ea"/>
                        <a:cs typeface="+mn-cs"/>
                      </a:endParaRPr>
                    </a:p>
                    <a:p>
                      <a:pPr marL="228600" indent="-228594" algn="l" defTabSz="914400" rtl="0" eaLnBrk="1" latinLnBrk="0" hangingPunct="1">
                        <a:lnSpc>
                          <a:spcPct val="90000"/>
                        </a:lnSpc>
                        <a:spcBef>
                          <a:spcPts val="200"/>
                        </a:spcBef>
                        <a:buClrTx/>
                        <a:buFont typeface="Arial" panose="020B0604020202020204" pitchFamily="34" charset="0"/>
                        <a:buChar char="•"/>
                      </a:pPr>
                      <a:r>
                        <a:rPr lang="en-US" sz="1400" b="1" kern="1200" dirty="0">
                          <a:solidFill>
                            <a:schemeClr val="tx1"/>
                          </a:solidFill>
                          <a:latin typeface="+mn-lt"/>
                          <a:ea typeface="+mn-ea"/>
                          <a:cs typeface="+mn-cs"/>
                        </a:rPr>
                        <a:t>FDA PIND Meeting Completed</a:t>
                      </a:r>
                    </a:p>
                    <a:p>
                      <a:pPr marL="228600" indent="-228594" algn="l" defTabSz="914400" rtl="0" eaLnBrk="1" latinLnBrk="0" hangingPunct="1">
                        <a:lnSpc>
                          <a:spcPct val="90000"/>
                        </a:lnSpc>
                        <a:spcBef>
                          <a:spcPts val="200"/>
                        </a:spcBef>
                        <a:buClrTx/>
                        <a:buFont typeface="Arial" panose="020B0604020202020204" pitchFamily="34" charset="0"/>
                        <a:buChar char="•"/>
                      </a:pPr>
                      <a:r>
                        <a:rPr lang="en-US" sz="1400" b="1" kern="1200" dirty="0">
                          <a:solidFill>
                            <a:schemeClr val="tx1"/>
                          </a:solidFill>
                          <a:latin typeface="+mn-lt"/>
                          <a:ea typeface="+mn-ea"/>
                          <a:cs typeface="+mn-cs"/>
                        </a:rPr>
                        <a:t>ODD</a:t>
                      </a: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4"/>
                  </a:ext>
                </a:extLst>
              </a:tr>
              <a:tr h="768096">
                <a:tc>
                  <a:txBody>
                    <a:bodyPr/>
                    <a:lstStyle/>
                    <a:p>
                      <a:pPr marL="228600" indent="-228594" algn="l" defTabSz="914400" rtl="0" eaLnBrk="1" latinLnBrk="0" hangingPunct="1">
                        <a:lnSpc>
                          <a:spcPct val="90000"/>
                        </a:lnSpc>
                        <a:spcBef>
                          <a:spcPts val="200"/>
                        </a:spcBef>
                        <a:buClrTx/>
                        <a:buFont typeface="Arial" panose="020B0604020202020204" pitchFamily="34" charset="0"/>
                        <a:buChar char="•"/>
                      </a:pPr>
                      <a:r>
                        <a:rPr lang="en-US" sz="1400" b="1" kern="1200" dirty="0">
                          <a:solidFill>
                            <a:schemeClr val="tx1"/>
                          </a:solidFill>
                          <a:latin typeface="+mn-lt"/>
                          <a:ea typeface="+mn-ea"/>
                          <a:cs typeface="+mn-cs"/>
                        </a:rPr>
                        <a:t>IND Filing Ready</a:t>
                      </a: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228600" indent="-228594" algn="l" defTabSz="914400" rtl="0" eaLnBrk="1" latinLnBrk="0" hangingPunct="1">
                        <a:lnSpc>
                          <a:spcPct val="90000"/>
                        </a:lnSpc>
                        <a:spcBef>
                          <a:spcPts val="200"/>
                        </a:spcBef>
                        <a:buClrTx/>
                        <a:buFont typeface="Arial" panose="020B0604020202020204" pitchFamily="34" charset="0"/>
                        <a:buChar char="•"/>
                      </a:pPr>
                      <a:r>
                        <a:rPr lang="en-US" sz="1400" b="1" kern="1200" dirty="0">
                          <a:solidFill>
                            <a:schemeClr val="tx1"/>
                          </a:solidFill>
                          <a:latin typeface="+mn-lt"/>
                          <a:ea typeface="+mn-ea"/>
                          <a:cs typeface="+mn-cs"/>
                        </a:rPr>
                        <a:t>Human </a:t>
                      </a:r>
                      <a:r>
                        <a:rPr lang="en-US" sz="1400" b="1" kern="1200" dirty="0" err="1">
                          <a:solidFill>
                            <a:schemeClr val="tx1"/>
                          </a:solidFill>
                          <a:latin typeface="+mn-lt"/>
                          <a:ea typeface="+mn-ea"/>
                          <a:cs typeface="+mn-cs"/>
                        </a:rPr>
                        <a:t>PoC</a:t>
                      </a:r>
                      <a:endParaRPr lang="en-US" sz="1400" b="1" kern="1200" dirty="0">
                        <a:solidFill>
                          <a:schemeClr val="tx1"/>
                        </a:solidFill>
                        <a:latin typeface="+mn-lt"/>
                        <a:ea typeface="+mn-ea"/>
                        <a:cs typeface="+mn-cs"/>
                      </a:endParaRPr>
                    </a:p>
                    <a:p>
                      <a:pPr marL="228600" marR="0" indent="-228594" algn="l" defTabSz="914400" rtl="0" eaLnBrk="1" fontAlgn="auto" latinLnBrk="0" hangingPunct="1">
                        <a:lnSpc>
                          <a:spcPct val="90000"/>
                        </a:lnSpc>
                        <a:spcBef>
                          <a:spcPts val="200"/>
                        </a:spcBef>
                        <a:spcAft>
                          <a:spcPts val="0"/>
                        </a:spcAft>
                        <a:buClrTx/>
                        <a:buSzTx/>
                        <a:buFont typeface="Arial" panose="020B0604020202020204" pitchFamily="34" charset="0"/>
                        <a:buChar char="•"/>
                        <a:tabLst/>
                        <a:defRPr/>
                      </a:pPr>
                      <a:r>
                        <a:rPr lang="en-US" sz="1400" b="1" kern="1200" dirty="0">
                          <a:solidFill>
                            <a:schemeClr val="tx1"/>
                          </a:solidFill>
                          <a:latin typeface="+mn-lt"/>
                          <a:ea typeface="+mn-ea"/>
                          <a:cs typeface="+mn-cs"/>
                        </a:rPr>
                        <a:t>FDA PIND Meeting Completed</a:t>
                      </a:r>
                    </a:p>
                    <a:p>
                      <a:pPr marL="228600" marR="0" indent="-228594" algn="l" defTabSz="914400" rtl="0" eaLnBrk="1" fontAlgn="auto" latinLnBrk="0" hangingPunct="1">
                        <a:lnSpc>
                          <a:spcPct val="90000"/>
                        </a:lnSpc>
                        <a:spcBef>
                          <a:spcPts val="200"/>
                        </a:spcBef>
                        <a:spcAft>
                          <a:spcPts val="0"/>
                        </a:spcAft>
                        <a:buClrTx/>
                        <a:buSzTx/>
                        <a:buFont typeface="Arial" panose="020B0604020202020204" pitchFamily="34" charset="0"/>
                        <a:buChar char="•"/>
                        <a:tabLst/>
                        <a:defRPr/>
                      </a:pPr>
                      <a:r>
                        <a:rPr lang="en-US" sz="1400" b="1" kern="1200" dirty="0">
                          <a:solidFill>
                            <a:schemeClr val="tx1"/>
                          </a:solidFill>
                          <a:latin typeface="+mn-lt"/>
                          <a:ea typeface="+mn-ea"/>
                          <a:cs typeface="+mn-cs"/>
                        </a:rPr>
                        <a:t>ODD</a:t>
                      </a: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5"/>
                  </a:ext>
                </a:extLst>
              </a:tr>
            </a:tbl>
          </a:graphicData>
        </a:graphic>
      </p:graphicFrame>
      <p:graphicFrame>
        <p:nvGraphicFramePr>
          <p:cNvPr id="51" name="Table 50">
            <a:extLst>
              <a:ext uri="{FF2B5EF4-FFF2-40B4-BE49-F238E27FC236}">
                <a16:creationId xmlns:a16="http://schemas.microsoft.com/office/drawing/2014/main" id="{E17E4022-0CF8-0740-B0CF-3BABECE0975B}"/>
              </a:ext>
            </a:extLst>
          </p:cNvPr>
          <p:cNvGraphicFramePr>
            <a:graphicFrameLocks noGrp="1"/>
          </p:cNvGraphicFramePr>
          <p:nvPr>
            <p:extLst>
              <p:ext uri="{D42A27DB-BD31-4B8C-83A1-F6EECF244321}">
                <p14:modId xmlns:p14="http://schemas.microsoft.com/office/powerpoint/2010/main" val="1700735515"/>
              </p:ext>
            </p:extLst>
          </p:nvPr>
        </p:nvGraphicFramePr>
        <p:xfrm>
          <a:off x="2122714" y="2049263"/>
          <a:ext cx="777240" cy="4283219"/>
        </p:xfrm>
        <a:graphic>
          <a:graphicData uri="http://schemas.openxmlformats.org/drawingml/2006/table">
            <a:tbl>
              <a:tblPr firstRow="1" bandRow="1">
                <a:tableStyleId>{5C22544A-7EE6-4342-B048-85BDC9FD1C3A}</a:tableStyleId>
              </a:tblPr>
              <a:tblGrid>
                <a:gridCol w="777240">
                  <a:extLst>
                    <a:ext uri="{9D8B030D-6E8A-4147-A177-3AD203B41FA5}">
                      <a16:colId xmlns:a16="http://schemas.microsoft.com/office/drawing/2014/main" val="20000"/>
                    </a:ext>
                  </a:extLst>
                </a:gridCol>
              </a:tblGrid>
              <a:tr h="831555">
                <a:tc>
                  <a:txBody>
                    <a:bodyPr/>
                    <a:lstStyle/>
                    <a:p>
                      <a:pPr algn="ctr">
                        <a:spcBef>
                          <a:spcPts val="1800"/>
                        </a:spcBef>
                      </a:pPr>
                      <a:r>
                        <a:rPr lang="en-US" sz="1400" b="1" dirty="0" err="1">
                          <a:solidFill>
                            <a:schemeClr val="tx1"/>
                          </a:solidFill>
                        </a:rPr>
                        <a:t>Dravet</a:t>
                      </a:r>
                      <a:endParaRPr lang="en-US" sz="1400" b="1" dirty="0">
                        <a:solidFill>
                          <a:schemeClr val="tx1"/>
                        </a:solidFill>
                      </a:endParaRPr>
                    </a:p>
                  </a:txBody>
                  <a:tcPr marT="228600"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0"/>
                  </a:ext>
                </a:extLst>
              </a:tr>
              <a:tr h="767710">
                <a:tc>
                  <a:txBody>
                    <a:bodyPr/>
                    <a:lstStyle/>
                    <a:p>
                      <a:pPr algn="ctr"/>
                      <a:r>
                        <a:rPr lang="en-US" sz="1400" b="1" dirty="0">
                          <a:solidFill>
                            <a:schemeClr val="tx1"/>
                          </a:solidFill>
                        </a:rPr>
                        <a:t>LGS</a:t>
                      </a:r>
                    </a:p>
                  </a:txBody>
                  <a:tcPr marT="137160"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1"/>
                  </a:ext>
                </a:extLst>
              </a:tr>
              <a:tr h="767710">
                <a:tc>
                  <a:txBody>
                    <a:bodyPr/>
                    <a:lstStyle/>
                    <a:p>
                      <a:pPr algn="ctr"/>
                      <a:r>
                        <a:rPr lang="en-US" sz="1400" b="1" dirty="0" err="1"/>
                        <a:t>Dravet</a:t>
                      </a:r>
                      <a:endParaRPr lang="en-US" sz="1400" b="1" dirty="0"/>
                    </a:p>
                  </a:txBody>
                  <a:tcPr anchor="ct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2"/>
                  </a:ext>
                </a:extLst>
              </a:tr>
              <a:tr h="370730">
                <a:tc>
                  <a:txBody>
                    <a:bodyPr/>
                    <a:lstStyle/>
                    <a:p>
                      <a:pPr algn="ctr"/>
                      <a:endParaRPr lang="en-US" sz="1400" dirty="0"/>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3"/>
                  </a:ext>
                </a:extLst>
              </a:tr>
              <a:tr h="772757">
                <a:tc>
                  <a:txBody>
                    <a:bodyPr/>
                    <a:lstStyle/>
                    <a:p>
                      <a:pPr algn="ctr"/>
                      <a:r>
                        <a:rPr lang="en-US" sz="1400" b="1" dirty="0" err="1"/>
                        <a:t>Dravet</a:t>
                      </a:r>
                      <a:r>
                        <a:rPr lang="en-US" sz="1400" b="1" dirty="0"/>
                        <a:t>, LGS</a:t>
                      </a: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4"/>
                  </a:ext>
                </a:extLst>
              </a:tr>
              <a:tr h="772757">
                <a:tc>
                  <a:txBody>
                    <a:bodyPr/>
                    <a:lstStyle/>
                    <a:p>
                      <a:pPr algn="ctr"/>
                      <a:r>
                        <a:rPr lang="en-US" sz="1400" b="1" dirty="0" err="1"/>
                        <a:t>Dravet</a:t>
                      </a:r>
                      <a:endParaRPr lang="en-US" sz="1400" b="1" dirty="0"/>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5"/>
                  </a:ext>
                </a:extLst>
              </a:tr>
            </a:tbl>
          </a:graphicData>
        </a:graphic>
      </p:graphicFrame>
      <p:sp>
        <p:nvSpPr>
          <p:cNvPr id="52" name="Rectangle 51">
            <a:extLst>
              <a:ext uri="{FF2B5EF4-FFF2-40B4-BE49-F238E27FC236}">
                <a16:creationId xmlns:a16="http://schemas.microsoft.com/office/drawing/2014/main" id="{BB13BA8C-5734-D640-BDF4-6C63EEDD3F73}"/>
              </a:ext>
            </a:extLst>
          </p:cNvPr>
          <p:cNvSpPr/>
          <p:nvPr/>
        </p:nvSpPr>
        <p:spPr>
          <a:xfrm>
            <a:off x="2973655" y="3082926"/>
            <a:ext cx="2452598" cy="457200"/>
          </a:xfrm>
          <a:prstGeom prst="rect">
            <a:avLst/>
          </a:prstGeom>
          <a:solidFill>
            <a:srgbClr val="002060"/>
          </a:solidFill>
          <a:ln w="12700" cap="flat" cmpd="sng" algn="ctr">
            <a:noFill/>
            <a:prstDash val="solid"/>
            <a:miter lim="800000"/>
          </a:ln>
          <a:effectLst/>
        </p:spPr>
        <p:txBody>
          <a:bodyPr rtlCol="0" anchor="ctr"/>
          <a:lstStyle/>
          <a:p>
            <a:pPr algn="ctr" defTabSz="457189"/>
            <a:endParaRPr lang="en-US" b="1" kern="0" dirty="0">
              <a:solidFill>
                <a:prstClr val="white"/>
              </a:solidFill>
            </a:endParaRPr>
          </a:p>
        </p:txBody>
      </p:sp>
      <p:sp>
        <p:nvSpPr>
          <p:cNvPr id="53" name="TextBox 52">
            <a:extLst>
              <a:ext uri="{FF2B5EF4-FFF2-40B4-BE49-F238E27FC236}">
                <a16:creationId xmlns:a16="http://schemas.microsoft.com/office/drawing/2014/main" id="{7E270FC8-6A1C-264E-A8A0-1266D0034B8F}"/>
              </a:ext>
            </a:extLst>
          </p:cNvPr>
          <p:cNvSpPr txBox="1"/>
          <p:nvPr/>
        </p:nvSpPr>
        <p:spPr>
          <a:xfrm>
            <a:off x="97459" y="6464416"/>
            <a:ext cx="4219425" cy="230832"/>
          </a:xfrm>
          <a:prstGeom prst="rect">
            <a:avLst/>
          </a:prstGeom>
          <a:noFill/>
        </p:spPr>
        <p:txBody>
          <a:bodyPr wrap="none" rtlCol="0">
            <a:spAutoFit/>
          </a:bodyPr>
          <a:lstStyle/>
          <a:p>
            <a:r>
              <a:rPr lang="en-US" sz="900" dirty="0"/>
              <a:t>Definitions: Orphan Drug Designation (ODD), Rare Pediatric Disease Designation (RPD)</a:t>
            </a:r>
          </a:p>
        </p:txBody>
      </p:sp>
    </p:spTree>
    <p:extLst>
      <p:ext uri="{BB962C8B-B14F-4D97-AF65-F5344CB8AC3E}">
        <p14:creationId xmlns:p14="http://schemas.microsoft.com/office/powerpoint/2010/main" val="11115452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bg1">
                <a:alpha val="1000"/>
              </a:schemeClr>
            </a:gs>
            <a:gs pos="35000">
              <a:srgbClr val="FFFFFF">
                <a:alpha val="0"/>
              </a:srgbClr>
            </a:gs>
            <a:gs pos="79135">
              <a:srgbClr val="FFFFFF">
                <a:alpha val="69000"/>
              </a:srgbClr>
            </a:gs>
            <a:gs pos="100000">
              <a:schemeClr val="bg1"/>
            </a:gs>
          </a:gsLst>
          <a:lin ang="10800000" scaled="1"/>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resentationIDs xmlns="386ED45A-09F5-4BD9-88B8-4E5F93059FAA" xsi:nil="true"/>
    <ProjectName xmlns="386ED45A-09F5-4BD9-88B8-4E5F93059FAA" xsi:nil="true"/>
    <Sectors xmlns="386ED45A-09F5-4BD9-88B8-4E5F93059FAA" xsi:nil="true"/>
    <Abbreviation xmlns="386ED45A-09F5-4BD9-88B8-4E5F93059FAA" xsi:nil="true"/>
    <Region xmlns="386ED45A-09F5-4BD9-88B8-4E5F93059FAA" xsi:nil="true"/>
    <Country xmlns="386ED45A-09F5-4BD9-88B8-4E5F93059FAA" xsi:nil="true"/>
    <Products xmlns="386ED45A-09F5-4BD9-88B8-4E5F93059FAA" xsi:nil="true"/>
    <CompanyName xmlns="386ED45A-09F5-4BD9-88B8-4E5F93059FAA" xsi:nil="true"/>
    <ProjectOpportunityId xmlns="386ED45A-09F5-4BD9-88B8-4E5F93059FAA" xsi:nil="true"/>
    <CompanyId xmlns="386ED45A-09F5-4BD9-88B8-4E5F93059FA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Generic Document" ma:contentTypeID="0x010100D90557FF080F4CB4B7E7ECF37C5C3505009C148ED7BC39FC45BCC73046FD693113" ma:contentTypeVersion="2" ma:contentTypeDescription="Word-based template used to create documents outside of the UBS style" ma:contentTypeScope="" ma:versionID="f46d8e9c07025e4f9925b818678858a5">
  <xsd:schema xmlns:xsd="http://www.w3.org/2001/XMLSchema" xmlns:xs="http://www.w3.org/2001/XMLSchema" xmlns:p="http://schemas.microsoft.com/office/2006/metadata/properties" xmlns:ns3="386ED45A-09F5-4BD9-88B8-4E5F93059FAA" targetNamespace="http://schemas.microsoft.com/office/2006/metadata/properties" ma:root="true" ma:fieldsID="8911c050623516384bda45a6c048f829" ns3:_="">
    <xsd:import namespace="386ED45A-09F5-4BD9-88B8-4E5F93059FAA"/>
    <xsd:element name="properties">
      <xsd:complexType>
        <xsd:sequence>
          <xsd:element name="documentManagement">
            <xsd:complexType>
              <xsd:all>
                <xsd:element ref="ns3:PresentationIDs" minOccurs="0"/>
                <xsd:element ref="ns3:Products" minOccurs="0"/>
                <xsd:element ref="ns3:Sectors" minOccurs="0"/>
                <xsd:element ref="ns3:Region" minOccurs="0"/>
                <xsd:element ref="ns3:Country" minOccurs="0"/>
                <xsd:element ref="ns3:CompanyName" minOccurs="0"/>
                <xsd:element ref="ns3:ProjectName" minOccurs="0"/>
                <xsd:element ref="ns3:Abbreviation" minOccurs="0"/>
                <xsd:element ref="ns3:ProjectOpportunityId" minOccurs="0"/>
                <xsd:element ref="ns3:Company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6ED45A-09F5-4BD9-88B8-4E5F93059FAA" elementFormDefault="qualified">
    <xsd:import namespace="http://schemas.microsoft.com/office/2006/documentManagement/types"/>
    <xsd:import namespace="http://schemas.microsoft.com/office/infopath/2007/PartnerControls"/>
    <xsd:element name="PresentationIDs" ma:index="9" nillable="true" ma:displayName="Presentation IDs" ma:description="List of Presentation IDs, seperated by a ;" ma:internalName="PresentationIDs">
      <xsd:simpleType>
        <xsd:restriction base="dms:Text">
          <xsd:maxLength value="255"/>
        </xsd:restriction>
      </xsd:simpleType>
    </xsd:element>
    <xsd:element name="Products" ma:index="10" nillable="true" ma:displayName="Products" ma:description="Opp Products, seperated by a ;" ma:internalName="Products">
      <xsd:simpleType>
        <xsd:restriction base="dms:Text">
          <xsd:maxLength value="255"/>
        </xsd:restriction>
      </xsd:simpleType>
    </xsd:element>
    <xsd:element name="Sectors" ma:index="11" nillable="true" ma:displayName="Sectors" ma:description="Opp Sectors, seperated by a ;" ma:internalName="Sectors">
      <xsd:simpleType>
        <xsd:restriction base="dms:Text">
          <xsd:maxLength value="255"/>
        </xsd:restriction>
      </xsd:simpleType>
    </xsd:element>
    <xsd:element name="Region" ma:index="12" nillable="true" ma:displayName="Region" ma:description="List of Regions, seperated by a ;" ma:internalName="Region">
      <xsd:simpleType>
        <xsd:restriction base="dms:Text">
          <xsd:maxLength value="255"/>
        </xsd:restriction>
      </xsd:simpleType>
    </xsd:element>
    <xsd:element name="Country" ma:index="13" nillable="true" ma:displayName="Country" ma:description="List of Countries, seperated by a ;" ma:internalName="Country">
      <xsd:simpleType>
        <xsd:restriction base="dms:Text">
          <xsd:maxLength value="255"/>
        </xsd:restriction>
      </xsd:simpleType>
    </xsd:element>
    <xsd:element name="CompanyName" ma:index="14" nillable="true" ma:displayName="Company Name" ma:description="Opp Company Name" ma:internalName="CompanyName">
      <xsd:simpleType>
        <xsd:restriction base="dms:Text">
          <xsd:maxLength value="255"/>
        </xsd:restriction>
      </xsd:simpleType>
    </xsd:element>
    <xsd:element name="ProjectName" ma:index="15" nillable="true" ma:displayName="Project Name" ma:description="Opp Project Name" ma:internalName="ProjectName">
      <xsd:simpleType>
        <xsd:restriction base="dms:Text">
          <xsd:maxLength value="255"/>
        </xsd:restriction>
      </xsd:simpleType>
    </xsd:element>
    <xsd:element name="Abbreviation" ma:index="16" nillable="true" ma:displayName="Abbreviation" ma:description="Opp Abbreviation" ma:internalName="Abbreviation">
      <xsd:simpleType>
        <xsd:restriction base="dms:Text">
          <xsd:maxLength value="255"/>
        </xsd:restriction>
      </xsd:simpleType>
    </xsd:element>
    <xsd:element name="ProjectOpportunityId" ma:index="17" nillable="true" ma:displayName="Project Opportunity Id" ma:description="Opp Project Id" ma:internalName="ProjectOpportunityId">
      <xsd:simpleType>
        <xsd:restriction base="dms:Text">
          <xsd:maxLength value="255"/>
        </xsd:restriction>
      </xsd:simpleType>
    </xsd:element>
    <xsd:element name="CompanyId" ma:index="18" nillable="true" ma:displayName="Company Id" ma:description="Opp Company Id" ma:internalName="CompanyId">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8"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D04B8A-A119-4B42-8D58-910190D48AFC}">
  <ds:schemaRefs>
    <ds:schemaRef ds:uri="http://schemas.microsoft.com/sharepoint/v3/contenttype/forms"/>
  </ds:schemaRefs>
</ds:datastoreItem>
</file>

<file path=customXml/itemProps2.xml><?xml version="1.0" encoding="utf-8"?>
<ds:datastoreItem xmlns:ds="http://schemas.openxmlformats.org/officeDocument/2006/customXml" ds:itemID="{B61AAF8B-CFBF-476D-8B11-F0F849E9EC03}">
  <ds:schemaRefs>
    <ds:schemaRef ds:uri="386ED45A-09F5-4BD9-88B8-4E5F93059FAA"/>
    <ds:schemaRef ds:uri="http://purl.org/dc/dcmitype/"/>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402C2CAE-8F4D-455C-AEFF-FD1B16A30A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6ED45A-09F5-4BD9-88B8-4E5F93059F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228</TotalTime>
  <Words>2585</Words>
  <Application>Microsoft Macintosh PowerPoint</Application>
  <PresentationFormat>Widescreen</PresentationFormat>
  <Paragraphs>417</Paragraphs>
  <Slides>29</Slides>
  <Notes>7</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29</vt:i4>
      </vt:variant>
    </vt:vector>
  </HeadingPairs>
  <TitlesOfParts>
    <vt:vector size="39" baseType="lpstr">
      <vt:lpstr>System Font Regular</vt:lpstr>
      <vt:lpstr>Arial</vt:lpstr>
      <vt:lpstr>Calibri</vt:lpstr>
      <vt:lpstr>Calibri Light</vt:lpstr>
      <vt:lpstr>Georgia</vt:lpstr>
      <vt:lpstr>Wingdings</vt:lpstr>
      <vt:lpstr>Office Theme</vt:lpstr>
      <vt:lpstr>2_Office Theme</vt:lpstr>
      <vt:lpstr>8_Office Theme</vt:lpstr>
      <vt:lpstr>7_Office Theme</vt:lpstr>
      <vt:lpstr>EPYGENIX THERAPEUTICS Precision medicine for rare forms of genetic epilepsy</vt:lpstr>
      <vt:lpstr>Safe Harbor</vt:lpstr>
      <vt:lpstr>Company Overview</vt:lpstr>
      <vt:lpstr>Highlights</vt:lpstr>
      <vt:lpstr>Experienced Team</vt:lpstr>
      <vt:lpstr>Portfolio Profile</vt:lpstr>
      <vt:lpstr>Preclinical Discovery of EPX Compounds</vt:lpstr>
      <vt:lpstr>Proposed Mechanism of Action</vt:lpstr>
      <vt:lpstr>Development Timeline</vt:lpstr>
      <vt:lpstr>Safety Profile (EPX-100)</vt:lpstr>
      <vt:lpstr>Outcome of Phase 1 Studies</vt:lpstr>
      <vt:lpstr>Phase 1 Study Protocol (EPX-100-002)</vt:lpstr>
      <vt:lpstr>Study Design</vt:lpstr>
      <vt:lpstr>Results – Safety and Toleration</vt:lpstr>
      <vt:lpstr>Results – Pharmacokinetics</vt:lpstr>
      <vt:lpstr>Interpretation of Safety and PK Results</vt:lpstr>
      <vt:lpstr>Phase II: Clinical Study Overview</vt:lpstr>
      <vt:lpstr>GreenLight Clinical</vt:lpstr>
      <vt:lpstr>Phase 2 Study Protocol (EPX-100-001)</vt:lpstr>
      <vt:lpstr>Phase 2 Study Protocol (EPX-100-001)</vt:lpstr>
      <vt:lpstr>Phase 2 Study Protocol (EPX-100-001)</vt:lpstr>
      <vt:lpstr>Phase 2 Study Protocol (EPX-100-001)</vt:lpstr>
      <vt:lpstr>Explanation of Phase 2 Studies</vt:lpstr>
      <vt:lpstr>Phase 2 Trial Design (EPX-100-001)</vt:lpstr>
      <vt:lpstr>Phase 2 Study Protocol (EPX-100-001)</vt:lpstr>
      <vt:lpstr>Phase 2 Study Protocol (EPX-100-001)</vt:lpstr>
      <vt:lpstr>Conclusion and Remark</vt:lpstr>
      <vt:lpstr>Strategic Positioning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YANG</dc:creator>
  <cp:lastModifiedBy>Hahn-Jun Lee</cp:lastModifiedBy>
  <cp:revision>1014</cp:revision>
  <cp:lastPrinted>2019-08-26T15:22:59Z</cp:lastPrinted>
  <dcterms:created xsi:type="dcterms:W3CDTF">2018-08-07T13:22:21Z</dcterms:created>
  <dcterms:modified xsi:type="dcterms:W3CDTF">2020-08-11T13:55:07Z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0x010100D90557FF080F4CB4B7E7ECF37C5C3505009C148ED7BC39FC45BCC73046FD693113</vt:lpwstr>
  </property>
  <property fmtid="{D5CDD505-2E9C-101B-9397-08002B2CF9AE}" pid="3" name="PresUniqueID">
    <vt:lpwstr>N7FBACLB94</vt:lpwstr>
  </property>
  <property fmtid="{D5CDD505-2E9C-101B-9397-08002B2CF9AE}" pid="4" name="_dlc_policyId">
    <vt:lpwstr>/deals/30/3325081/Documents</vt:lpwstr>
  </property>
  <property fmtid="{D5CDD505-2E9C-101B-9397-08002B2CF9AE}" pid="5" name="_dlc_ExpireDate">
    <vt:filetime>2020-08-15T12:20:31Z</vt:filetime>
  </property>
  <property fmtid="{D5CDD505-2E9C-101B-9397-08002B2CF9AE}" pid="6" name="ItemRetentionFormula">
    <vt:lpwstr>&lt;formula id="Microsoft.Office.RecordsManagement.PolicyFeatures.Expiration.Formula.BuiltIn"&gt;&lt;number&gt;30&lt;/number&gt;&lt;property&gt;Modified&lt;/property&gt;&lt;propertyId&gt;28cf69c5-fa48-462a-b5cd-27b6f9d2bd5f&lt;/propertyId&gt;&lt;period&gt;days&lt;/period&gt;&lt;/formula&gt;</vt:lpwstr>
  </property>
  <property fmtid="{D5CDD505-2E9C-101B-9397-08002B2CF9AE}" pid="7" name="_SIProp12DataClass+cc5a530f-41a6-45ea-9bc4-32c4db9fb913">
    <vt:lpwstr>v=1.2&gt;I=cc5a530f-41a6-45ea-9bc4-32c4db9fb913&amp;N=NotProtectedAttachment&amp;V=1.3&amp;U=System&amp;D=System&amp;A=Associated&amp;H=False</vt:lpwstr>
  </property>
  <property fmtid="{D5CDD505-2E9C-101B-9397-08002B2CF9AE}" pid="8" name="IQP_Classification">
    <vt:lpwstr>NotProtectedAttachment</vt:lpwstr>
  </property>
</Properties>
</file>